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2" r:id="rId1"/>
  </p:sldMasterIdLst>
  <p:notesMasterIdLst>
    <p:notesMasterId r:id="rId50"/>
  </p:notesMasterIdLst>
  <p:handoutMasterIdLst>
    <p:handoutMasterId r:id="rId51"/>
  </p:handoutMasterIdLst>
  <p:sldIdLst>
    <p:sldId id="462" r:id="rId2"/>
    <p:sldId id="288" r:id="rId3"/>
    <p:sldId id="619" r:id="rId4"/>
    <p:sldId id="630" r:id="rId5"/>
    <p:sldId id="670" r:id="rId6"/>
    <p:sldId id="668" r:id="rId7"/>
    <p:sldId id="669" r:id="rId8"/>
    <p:sldId id="671" r:id="rId9"/>
    <p:sldId id="672" r:id="rId10"/>
    <p:sldId id="673" r:id="rId11"/>
    <p:sldId id="674" r:id="rId12"/>
    <p:sldId id="675" r:id="rId13"/>
    <p:sldId id="676" r:id="rId14"/>
    <p:sldId id="677" r:id="rId15"/>
    <p:sldId id="678" r:id="rId16"/>
    <p:sldId id="682" r:id="rId17"/>
    <p:sldId id="679" r:id="rId18"/>
    <p:sldId id="680" r:id="rId19"/>
    <p:sldId id="681" r:id="rId20"/>
    <p:sldId id="684" r:id="rId21"/>
    <p:sldId id="683" r:id="rId22"/>
    <p:sldId id="685" r:id="rId23"/>
    <p:sldId id="686" r:id="rId24"/>
    <p:sldId id="687" r:id="rId25"/>
    <p:sldId id="693" r:id="rId26"/>
    <p:sldId id="688" r:id="rId27"/>
    <p:sldId id="689" r:id="rId28"/>
    <p:sldId id="694" r:id="rId29"/>
    <p:sldId id="695" r:id="rId30"/>
    <p:sldId id="696" r:id="rId31"/>
    <p:sldId id="697" r:id="rId32"/>
    <p:sldId id="698" r:id="rId33"/>
    <p:sldId id="699" r:id="rId34"/>
    <p:sldId id="700" r:id="rId35"/>
    <p:sldId id="701" r:id="rId36"/>
    <p:sldId id="702" r:id="rId37"/>
    <p:sldId id="703" r:id="rId38"/>
    <p:sldId id="708" r:id="rId39"/>
    <p:sldId id="704" r:id="rId40"/>
    <p:sldId id="705" r:id="rId41"/>
    <p:sldId id="706" r:id="rId42"/>
    <p:sldId id="707" r:id="rId43"/>
    <p:sldId id="711" r:id="rId44"/>
    <p:sldId id="709" r:id="rId45"/>
    <p:sldId id="710" r:id="rId46"/>
    <p:sldId id="712" r:id="rId47"/>
    <p:sldId id="713" r:id="rId48"/>
    <p:sldId id="667" r:id="rId4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A4EE"/>
    <a:srgbClr val="60A6E4"/>
    <a:srgbClr val="41CC29"/>
    <a:srgbClr val="4CCF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71" autoAdjust="0"/>
    <p:restoredTop sz="94600" autoAdjust="0"/>
  </p:normalViewPr>
  <p:slideViewPr>
    <p:cSldViewPr snapToGrid="0">
      <p:cViewPr varScale="1">
        <p:scale>
          <a:sx n="134" d="100"/>
          <a:sy n="134" d="100"/>
        </p:scale>
        <p:origin x="4627" y="101"/>
      </p:cViewPr>
      <p:guideLst>
        <p:guide orient="horz" pos="2222"/>
        <p:guide pos="28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-382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b="1"/>
              <a:t>제목</a:t>
            </a:r>
          </a:p>
          <a:p>
            <a:pPr eaLnBrk="1" hangingPunct="1"/>
            <a:endParaRPr lang="ko-KR" altLang="en-US"/>
          </a:p>
        </p:txBody>
      </p:sp>
      <p:sp>
        <p:nvSpPr>
          <p:cNvPr id="972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A9CD229-E015-41A6-82DB-0BA46A5E16F3}" type="slidenum">
              <a:rPr lang="de-DE" altLang="ko-KR" smtClean="0"/>
              <a:pPr/>
              <a:t>2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1354015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48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2106220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2015 </a:t>
            </a:r>
            <a:r>
              <a:rPr lang="en-US" altLang="ko-KR" sz="1000" dirty="0" err="1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8" y="330200"/>
            <a:ext cx="1216025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403350" y="330200"/>
            <a:ext cx="7631793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8263" y="1973263"/>
            <a:ext cx="9167812" cy="2524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endParaRPr lang="en-US" altLang="ko-KR" sz="1400" b="1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강의교안은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수업상황을 도입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마무리로 구분하여 수업의 각 단계에서 필요한 요소 중 강의교안으로 커버할 수 있는 영역을 기준으로 작성되었습니다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buFont typeface="Arial" pitchFamily="34" charset="0"/>
              <a:buNone/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도입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수업준비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전시학습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동기유발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학습목표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학습안내제공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정보제시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연습기회제공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수행유도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중간점검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피드백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정리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형성평가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다음 </a:t>
            </a:r>
            <a:r>
              <a:rPr lang="ko-KR" altLang="en-US" sz="1000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차시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안내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[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  <a:cs typeface="+mn-cs"/>
              </a:rPr>
              <a:t>강의교안 이용 안내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]</a:t>
            </a:r>
          </a:p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강의교안의 저작권은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  <a:cs typeface="+mn-cs"/>
              </a:rPr>
              <a:t>한빛아카데미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㈜에 있습니다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이 자료를 무단으로 전제하거나 배포할 경우 저작권법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136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조에 의거하여 최고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년 이하의 징역 또는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천만원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이하의 벌금에 처할 수 있고 이를 병과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倂科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   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할 수도 있습니다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defRPr/>
            </a:pPr>
            <a:endParaRPr lang="ko-KR" altLang="en-US" sz="1000" dirty="0"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13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4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1" t="14016" r="19064" b="36294"/>
          <a:stretch/>
        </p:blipFill>
        <p:spPr bwMode="auto">
          <a:xfrm>
            <a:off x="8164" y="1763485"/>
            <a:ext cx="4343400" cy="420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WordArt 3"/>
          <p:cNvSpPr>
            <a:spLocks noChangeArrowheads="1" noChangeShapeType="1" noTextEdit="1"/>
          </p:cNvSpPr>
          <p:nvPr userDrawn="1"/>
        </p:nvSpPr>
        <p:spPr bwMode="gray">
          <a:xfrm>
            <a:off x="4272648" y="148457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Impact" pitchFamily="34" charset="0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Impact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443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" y="6354628"/>
            <a:ext cx="1820070" cy="30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5"/>
          <p:cNvSpPr/>
          <p:nvPr userDrawn="1"/>
        </p:nvSpPr>
        <p:spPr bwMode="auto">
          <a:xfrm>
            <a:off x="0" y="-76200"/>
            <a:ext cx="9144000" cy="266700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" name="Picture 3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98" b="8701"/>
          <a:stretch/>
        </p:blipFill>
        <p:spPr bwMode="auto">
          <a:xfrm>
            <a:off x="0" y="408209"/>
            <a:ext cx="6781800" cy="209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1" t="14016" r="19064" b="36294"/>
          <a:stretch/>
        </p:blipFill>
        <p:spPr bwMode="auto">
          <a:xfrm>
            <a:off x="4220936" y="2555420"/>
            <a:ext cx="4343400" cy="420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11" t="5236" r="5822" b="83250"/>
          <a:stretch/>
        </p:blipFill>
        <p:spPr bwMode="auto">
          <a:xfrm>
            <a:off x="8142515" y="846366"/>
            <a:ext cx="1001485" cy="97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797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안드로이드 프로그래밍(5판)\04_신간안내\01_표지\A480_3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1" t="7550" r="6615" b="68328"/>
          <a:stretch/>
        </p:blipFill>
        <p:spPr bwMode="auto">
          <a:xfrm>
            <a:off x="0" y="2844883"/>
            <a:ext cx="3276401" cy="330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1"/>
          <p:cNvSpPr/>
          <p:nvPr userDrawn="1"/>
        </p:nvSpPr>
        <p:spPr bwMode="auto">
          <a:xfrm>
            <a:off x="0" y="6168571"/>
            <a:ext cx="9144000" cy="686677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29469" y="1684803"/>
            <a:ext cx="7485063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 algn="ctr">
              <a:lnSpc>
                <a:spcPct val="110000"/>
              </a:lnSpc>
              <a:defRPr sz="3200" b="0"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noProof="0" dirty="0"/>
              <a:t>마스터 제목 스타일 편집</a:t>
            </a:r>
            <a:endParaRPr lang="de-DE" noProof="0" dirty="0"/>
          </a:p>
        </p:txBody>
      </p:sp>
      <p:pic>
        <p:nvPicPr>
          <p:cNvPr id="14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15" name="TextBox 7"/>
          <p:cNvSpPr txBox="1">
            <a:spLocks noChangeArrowheads="1"/>
          </p:cNvSpPr>
          <p:nvPr userDrawn="1"/>
        </p:nvSpPr>
        <p:spPr bwMode="auto">
          <a:xfrm>
            <a:off x="2457450" y="5774554"/>
            <a:ext cx="66865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b="1" dirty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IT CookBook, Android Studio</a:t>
            </a:r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를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활용한 </a:t>
            </a:r>
            <a:r>
              <a:rPr lang="ko-KR" altLang="en-US" sz="1800" dirty="0" err="1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안드로이드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프로그래밍</a:t>
            </a:r>
            <a:endParaRPr lang="de-DE" altLang="ko-KR" sz="1200" dirty="0">
              <a:solidFill>
                <a:schemeClr val="bg1">
                  <a:lumMod val="50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/>
          <p:cNvSpPr txBox="1">
            <a:spLocks noChangeArrowheads="1"/>
          </p:cNvSpPr>
          <p:nvPr userDrawn="1"/>
        </p:nvSpPr>
        <p:spPr bwMode="auto">
          <a:xfrm>
            <a:off x="158750" y="242888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effectLst/>
                <a:latin typeface="Impact" pitchFamily="34" charset="0"/>
                <a:ea typeface="HY헤드라인M" panose="02030600000101010101" pitchFamily="18" charset="-127"/>
              </a:rPr>
              <a:t>학습목표</a:t>
            </a:r>
          </a:p>
        </p:txBody>
      </p:sp>
      <p:grpSp>
        <p:nvGrpSpPr>
          <p:cNvPr id="17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8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9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20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21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/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sp>
        <p:nvSpPr>
          <p:cNvPr id="10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내용 개체 틀 1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buFont typeface="Arial" charset="0"/>
              <a:buChar char="•"/>
            </a:pPr>
            <a:endParaRPr lang="en-US" altLang="ko-KR" b="1" dirty="0"/>
          </a:p>
        </p:txBody>
      </p:sp>
      <p:grpSp>
        <p:nvGrpSpPr>
          <p:cNvPr id="12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218398" y="28979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Clr>
                <a:srgbClr val="FF0000"/>
              </a:buClr>
              <a:buFont typeface="Wingdings" pitchFamily="2" charset="2"/>
              <a:buChar char="§"/>
              <a:defRPr sz="22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/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Arial" pitchFamily="34" charset="0"/>
              <a:buChar char="•"/>
              <a:tabLst/>
              <a:defRPr sz="1600"/>
            </a:lvl3pPr>
            <a:lvl4pPr marL="463549" indent="0">
              <a:buFont typeface="Arial" pitchFamily="34" charset="0"/>
              <a:buNone/>
              <a:defRPr/>
            </a:lvl4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2"/>
            <a:r>
              <a:rPr lang="ko-KR" altLang="en-US" dirty="0"/>
              <a:t>마스터 텍스트 스타일을 편집합니다</a:t>
            </a:r>
            <a:endParaRPr lang="en-US" altLang="ko-KR" dirty="0"/>
          </a:p>
        </p:txBody>
      </p:sp>
      <p:grpSp>
        <p:nvGrpSpPr>
          <p:cNvPr id="18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2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8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3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idx="10"/>
          </p:nvPr>
        </p:nvSpPr>
        <p:spPr>
          <a:xfrm>
            <a:off x="4613275" y="1483877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grpSp>
        <p:nvGrpSpPr>
          <p:cNvPr id="25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rgbClr val="FA3A2D"/>
          </a:solidFill>
        </p:grpSpPr>
        <p:sp>
          <p:nvSpPr>
            <p:cNvPr id="26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7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65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Impact" pitchFamily="34" charset="0"/>
                <a:ea typeface="HY견고딕" pitchFamily="18" charset="-127"/>
                <a:sym typeface="Wingdings 2" pitchFamily="18" charset="2"/>
              </a:rPr>
              <a:t> </a:t>
            </a:r>
            <a:r>
              <a:rPr lang="en-US" altLang="ko-KR" sz="2800" i="1" dirty="0">
                <a:latin typeface="Impact" pitchFamily="34" charset="0"/>
                <a:ea typeface="HY견고딕" pitchFamily="18" charset="-127"/>
                <a:sym typeface="Wingdings 2" pitchFamily="18" charset="2"/>
              </a:rPr>
              <a:t>check</a:t>
            </a:r>
            <a:endParaRPr lang="ko-KR" altLang="en-US" sz="2800" dirty="0">
              <a:latin typeface="Impact" pitchFamily="34" charset="0"/>
              <a:ea typeface="HY견고딕" pitchFamily="18" charset="-127"/>
            </a:endParaRPr>
          </a:p>
        </p:txBody>
      </p:sp>
      <p:grpSp>
        <p:nvGrpSpPr>
          <p:cNvPr id="8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9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0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Font typeface="Wingdings" pitchFamily="2" charset="2"/>
              <a:buChar char="§"/>
              <a:defRPr sz="24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2000"/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lvl3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marL="720725" marR="0" lvl="2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Char char="•"/>
              <a:tabLst/>
              <a:defRPr/>
            </a:pPr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2"/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정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HY견고딕" pitchFamily="18" charset="-127"/>
                <a:ea typeface="HY견고딕" pitchFamily="18" charset="-127"/>
              </a:rPr>
              <a:t>핵심정리</a:t>
            </a:r>
          </a:p>
        </p:txBody>
      </p:sp>
      <p:sp>
        <p:nvSpPr>
          <p:cNvPr id="10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grpSp>
        <p:nvGrpSpPr>
          <p:cNvPr id="11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2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3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Font typeface="Wingdings" pitchFamily="2" charset="2"/>
              <a:buChar char="§"/>
              <a:defRPr sz="24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2000"/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lvl3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marL="720725" marR="0" lvl="2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Char char="•"/>
              <a:tabLst/>
              <a:defRPr/>
            </a:pPr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2"/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/>
              <a:t>Textmasterformate durch Klicken bearbeiten</a:t>
            </a:r>
          </a:p>
          <a:p>
            <a:pPr lvl="1"/>
            <a:r>
              <a:rPr lang="de-DE" altLang="ko-KR"/>
              <a:t>Zweite Ebene</a:t>
            </a:r>
          </a:p>
          <a:p>
            <a:pPr lvl="2"/>
            <a:r>
              <a:rPr lang="de-DE" altLang="ko-KR"/>
              <a:t>Dritte Ebene</a:t>
            </a:r>
          </a:p>
          <a:p>
            <a:pPr lvl="3"/>
            <a:r>
              <a:rPr lang="de-DE" altLang="ko-KR"/>
              <a:t>Vierte Ebene</a:t>
            </a:r>
          </a:p>
          <a:p>
            <a:pPr lvl="4"/>
            <a:r>
              <a:rPr lang="de-DE" altLang="ko-KR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411163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/>
              <a:t>Klicken Sie, um das Titelformat zu bearbeiten</a:t>
            </a: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gray">
          <a:xfrm>
            <a:off x="8097335" y="6594467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ko-KR" sz="1000" dirty="0">
                <a:ea typeface="굴림" charset="-127"/>
              </a:rPr>
              <a:t>Page </a:t>
            </a:r>
            <a:r>
              <a:rPr lang="de-DE" altLang="ko-KR" sz="1000" dirty="0">
                <a:ea typeface="굴림" charset="-127"/>
                <a:sym typeface="Wingdings" pitchFamily="2" charset="2"/>
              </a:rPr>
              <a:t></a:t>
            </a:r>
            <a:r>
              <a:rPr lang="de-DE" altLang="ko-KR" sz="1000" dirty="0">
                <a:ea typeface="굴림" charset="-127"/>
              </a:rPr>
              <a:t> </a:t>
            </a:r>
            <a:fld id="{86F4A8A0-048C-4620-A43C-923312CDEA00}" type="slidenum">
              <a:rPr lang="de-DE" altLang="ko-KR" sz="1000" smtClean="0">
                <a:ea typeface="굴림" charset="-127"/>
              </a:rPr>
              <a:pPr/>
              <a:t>‹#›</a:t>
            </a:fld>
            <a:r>
              <a:rPr lang="de-DE" altLang="ko-KR" sz="1000" dirty="0">
                <a:ea typeface="굴림" charset="-127"/>
              </a:rPr>
              <a:t> / 48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87" r:id="rId2"/>
    <p:sldLayoutId id="2147484079" r:id="rId3"/>
    <p:sldLayoutId id="2147484080" r:id="rId4"/>
    <p:sldLayoutId id="2147484081" r:id="rId5"/>
    <p:sldLayoutId id="2147484082" r:id="rId6"/>
    <p:sldLayoutId id="2147484086" r:id="rId7"/>
    <p:sldLayoutId id="2147484083" r:id="rId8"/>
    <p:sldLayoutId id="2147484084" r:id="rId9"/>
    <p:sldLayoutId id="2147484088" r:id="rId10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그래픽 ▶</a:t>
            </a:r>
            <a:r>
              <a:rPr lang="ko-KR" altLang="en-US" sz="2400" dirty="0"/>
              <a:t>그래픽 처리 기본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98" y="1236518"/>
            <a:ext cx="7671955" cy="3489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688E5AD-6D46-4A2B-B0A7-723D10C52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341" y="1056186"/>
            <a:ext cx="2053169" cy="256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78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그래픽 ▶</a:t>
            </a:r>
            <a:r>
              <a:rPr lang="ko-KR" altLang="en-US" sz="2400" dirty="0"/>
              <a:t>그래픽 처리 기본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1009650"/>
            <a:ext cx="8315325" cy="321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9902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그래픽 ▶</a:t>
            </a:r>
            <a:r>
              <a:rPr lang="ko-KR" altLang="en-US" sz="2400" dirty="0"/>
              <a:t>터치 이벤트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터치 이벤트</a:t>
            </a:r>
          </a:p>
          <a:p>
            <a:pPr lvl="1"/>
            <a:r>
              <a:rPr lang="ko-KR" altLang="en-US" dirty="0"/>
              <a:t>화면에 생성한 </a:t>
            </a:r>
            <a:r>
              <a:rPr lang="ko-KR" altLang="en-US" dirty="0" err="1"/>
              <a:t>뷰를</a:t>
            </a:r>
            <a:r>
              <a:rPr lang="ko-KR" altLang="en-US" dirty="0"/>
              <a:t> 터치하면 </a:t>
            </a:r>
            <a:r>
              <a:rPr lang="en-US" altLang="ko-KR" dirty="0"/>
              <a:t>Touch </a:t>
            </a:r>
            <a:r>
              <a:rPr lang="ko-KR" altLang="en-US" dirty="0"/>
              <a:t>이벤트가 발생</a:t>
            </a:r>
          </a:p>
          <a:p>
            <a:pPr lvl="1"/>
            <a:r>
              <a:rPr lang="en-US" altLang="ko-KR" dirty="0"/>
              <a:t>View </a:t>
            </a:r>
            <a:r>
              <a:rPr lang="ko-KR" altLang="en-US" dirty="0"/>
              <a:t>클래스의 </a:t>
            </a:r>
            <a:r>
              <a:rPr lang="en-US" altLang="ko-KR" dirty="0" err="1"/>
              <a:t>onTouchEvent</a:t>
            </a:r>
            <a:r>
              <a:rPr lang="en-US" altLang="ko-KR" dirty="0"/>
              <a:t>( ) </a:t>
            </a:r>
            <a:r>
              <a:rPr lang="ko-KR" altLang="en-US" dirty="0" err="1"/>
              <a:t>메소드를</a:t>
            </a:r>
            <a:r>
              <a:rPr lang="ko-KR" altLang="en-US" dirty="0"/>
              <a:t> </a:t>
            </a:r>
            <a:r>
              <a:rPr lang="ko-KR" altLang="en-US" dirty="0" err="1"/>
              <a:t>오버라이드해서</a:t>
            </a:r>
            <a:r>
              <a:rPr lang="ko-KR" altLang="en-US" dirty="0"/>
              <a:t> 코딩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676274" y="2308226"/>
            <a:ext cx="5771939" cy="4353416"/>
            <a:chOff x="676274" y="2308226"/>
            <a:chExt cx="5771939" cy="4353416"/>
          </a:xfrm>
        </p:grpSpPr>
        <p:pic>
          <p:nvPicPr>
            <p:cNvPr id="4" name="Picture 2" descr="스크린샷 2019-02-06 오후 10.06.24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274" y="2308226"/>
              <a:ext cx="5771939" cy="2203715"/>
            </a:xfrm>
            <a:prstGeom prst="rect">
              <a:avLst/>
            </a:prstGeom>
          </p:spPr>
        </p:pic>
        <p:pic>
          <p:nvPicPr>
            <p:cNvPr id="5" name="Picture 6" descr="스크린샷 2019-02-06 오후 10.06.32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16"/>
            <a:stretch/>
          </p:blipFill>
          <p:spPr>
            <a:xfrm>
              <a:off x="676275" y="4403725"/>
              <a:ext cx="5743576" cy="22579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2672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그래픽 ▶</a:t>
            </a:r>
            <a:r>
              <a:rPr lang="ko-KR" altLang="en-US" sz="2400" dirty="0"/>
              <a:t>터치 이벤트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5275" y="1432034"/>
            <a:ext cx="8524875" cy="3564659"/>
          </a:xfrm>
        </p:spPr>
        <p:txBody>
          <a:bodyPr/>
          <a:lstStyle/>
          <a:p>
            <a:r>
              <a:rPr lang="ko-KR" altLang="en-US" dirty="0" err="1"/>
              <a:t>안드로이드</a:t>
            </a:r>
            <a:r>
              <a:rPr lang="ko-KR" altLang="en-US" dirty="0"/>
              <a:t> 프로젝트 생성 </a:t>
            </a:r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프로젝트 이름 </a:t>
            </a:r>
            <a:r>
              <a:rPr lang="en-US" altLang="ko-KR" dirty="0"/>
              <a:t>: Project9_1</a:t>
            </a:r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패키지 이름 </a:t>
            </a:r>
            <a:r>
              <a:rPr lang="en-US" altLang="ko-KR" dirty="0"/>
              <a:t>: com.cookandroid.project9_1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화면 디자인 및 편집</a:t>
            </a:r>
            <a:endParaRPr lang="en-US" altLang="ko-KR" dirty="0"/>
          </a:p>
          <a:p>
            <a:pPr lvl="1"/>
            <a:r>
              <a:rPr lang="en-US" altLang="ko-KR" dirty="0"/>
              <a:t>Java</a:t>
            </a:r>
            <a:r>
              <a:rPr lang="ko-KR" altLang="en-US" dirty="0"/>
              <a:t>로만 코드 작성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/>
              <a:t>activity_main.xml </a:t>
            </a:r>
            <a:r>
              <a:rPr lang="ko-KR" altLang="en-US" dirty="0"/>
              <a:t>파일 삭제해도 무방함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31" y="887540"/>
            <a:ext cx="6759339" cy="4699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59"/>
          <a:stretch/>
        </p:blipFill>
        <p:spPr>
          <a:xfrm>
            <a:off x="6076950" y="1429722"/>
            <a:ext cx="2543175" cy="41228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05" t="94487"/>
          <a:stretch/>
        </p:blipFill>
        <p:spPr>
          <a:xfrm>
            <a:off x="6076949" y="5581649"/>
            <a:ext cx="1842823" cy="19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086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그래픽 ▶</a:t>
            </a:r>
            <a:r>
              <a:rPr lang="ko-KR" altLang="en-US" sz="2400" dirty="0"/>
              <a:t>터치 이벤트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Java </a:t>
            </a:r>
            <a:r>
              <a:rPr lang="ko-KR" altLang="en-US" dirty="0"/>
              <a:t>코드 작성 및 수정</a:t>
            </a:r>
          </a:p>
          <a:p>
            <a:pPr lvl="1"/>
            <a:r>
              <a:rPr lang="en-US" altLang="ko-KR" dirty="0"/>
              <a:t>(1) View </a:t>
            </a:r>
            <a:r>
              <a:rPr lang="ko-KR" altLang="en-US" dirty="0"/>
              <a:t>클래스의 상속을 받는 </a:t>
            </a:r>
            <a:r>
              <a:rPr lang="en-US" altLang="ko-KR" dirty="0" err="1"/>
              <a:t>MyGraphicView</a:t>
            </a:r>
            <a:r>
              <a:rPr lang="en-US" altLang="ko-KR" dirty="0"/>
              <a:t> </a:t>
            </a:r>
            <a:r>
              <a:rPr lang="ko-KR" altLang="en-US" dirty="0"/>
              <a:t>클래스를 만들기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43" y="1861991"/>
            <a:ext cx="6490214" cy="4996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774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그래픽 ▶</a:t>
            </a:r>
            <a:r>
              <a:rPr lang="ko-KR" altLang="en-US" sz="2400" dirty="0"/>
              <a:t>터치 이벤트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Java </a:t>
            </a:r>
            <a:r>
              <a:rPr lang="ko-KR" altLang="en-US" dirty="0"/>
              <a:t>코드 작성 및 수정</a:t>
            </a:r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옵션 메뉴 작성</a:t>
            </a:r>
            <a:endParaRPr lang="en-US" altLang="ko-KR" dirty="0"/>
          </a:p>
          <a:p>
            <a:pPr lvl="2"/>
            <a:r>
              <a:rPr lang="ko-KR" altLang="en-US" dirty="0"/>
              <a:t>선 그리기</a:t>
            </a:r>
            <a:r>
              <a:rPr lang="en-US" altLang="ko-KR" dirty="0"/>
              <a:t>, </a:t>
            </a:r>
            <a:r>
              <a:rPr lang="ko-KR" altLang="en-US" dirty="0"/>
              <a:t>원 그리기 옵션 메뉴 만들기</a:t>
            </a:r>
          </a:p>
          <a:p>
            <a:pPr lvl="2"/>
            <a:r>
              <a:rPr lang="ko-KR" altLang="en-US" dirty="0"/>
              <a:t>항목을 클릭하면 </a:t>
            </a:r>
            <a:r>
              <a:rPr lang="en-US" altLang="ko-KR" dirty="0" err="1"/>
              <a:t>curShape</a:t>
            </a:r>
            <a:r>
              <a:rPr lang="en-US" altLang="ko-KR" dirty="0"/>
              <a:t> </a:t>
            </a:r>
            <a:r>
              <a:rPr lang="ko-KR" altLang="en-US" dirty="0"/>
              <a:t>변수에 선택한 전역상수 대입</a:t>
            </a:r>
            <a:endParaRPr lang="en-US" altLang="ko-KR" dirty="0"/>
          </a:p>
          <a:p>
            <a:pPr lvl="2"/>
            <a:r>
              <a:rPr lang="en-US" altLang="ko-KR" dirty="0" err="1"/>
              <a:t>onCreate</a:t>
            </a:r>
            <a:r>
              <a:rPr lang="en-US" altLang="ko-KR" dirty="0"/>
              <a:t>( )</a:t>
            </a:r>
            <a:r>
              <a:rPr lang="ko-KR" altLang="en-US" dirty="0"/>
              <a:t>와 같은 레벨로 </a:t>
            </a:r>
            <a:r>
              <a:rPr lang="en-US" altLang="ko-KR" dirty="0" err="1"/>
              <a:t>onCreateOptionsMenu</a:t>
            </a:r>
            <a:r>
              <a:rPr lang="en-US" altLang="ko-KR" dirty="0"/>
              <a:t>( )</a:t>
            </a:r>
            <a:r>
              <a:rPr lang="ko-KR" altLang="en-US" dirty="0"/>
              <a:t>와 </a:t>
            </a:r>
            <a:r>
              <a:rPr lang="en-US" altLang="ko-KR" dirty="0" err="1"/>
              <a:t>onOptionsItemSelected</a:t>
            </a:r>
            <a:r>
              <a:rPr lang="en-US" altLang="ko-KR" dirty="0"/>
              <a:t>( ) </a:t>
            </a:r>
            <a:r>
              <a:rPr lang="ko-KR" altLang="en-US" dirty="0" err="1"/>
              <a:t>메소드</a:t>
            </a:r>
            <a:r>
              <a:rPr lang="ko-KR" altLang="en-US" dirty="0"/>
              <a:t> 자동 완성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7791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그래픽 ▶</a:t>
            </a:r>
            <a:r>
              <a:rPr lang="ko-KR" altLang="en-US" sz="2400" dirty="0"/>
              <a:t>터치 이벤트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98" y="1013980"/>
            <a:ext cx="7290955" cy="5134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6556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그래픽 ▶</a:t>
            </a:r>
            <a:r>
              <a:rPr lang="ko-KR" altLang="en-US" sz="2400" dirty="0"/>
              <a:t>터치 이벤트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Java </a:t>
            </a:r>
            <a:r>
              <a:rPr lang="ko-KR" altLang="en-US" dirty="0"/>
              <a:t>코드 작성 및 수정</a:t>
            </a:r>
          </a:p>
          <a:p>
            <a:pPr lvl="1"/>
            <a:r>
              <a:rPr lang="en-US" altLang="ko-KR" dirty="0"/>
              <a:t>(3) </a:t>
            </a:r>
            <a:r>
              <a:rPr lang="en-US" altLang="ko-KR" dirty="0" err="1"/>
              <a:t>MyGraphicView</a:t>
            </a:r>
            <a:r>
              <a:rPr lang="en-US" altLang="ko-KR" dirty="0"/>
              <a:t> </a:t>
            </a:r>
            <a:r>
              <a:rPr lang="ko-KR" altLang="en-US" dirty="0"/>
              <a:t>클래스에 터치와 관련된 </a:t>
            </a:r>
            <a:r>
              <a:rPr lang="ko-KR" altLang="en-US" dirty="0" err="1"/>
              <a:t>메소드를</a:t>
            </a:r>
            <a:r>
              <a:rPr lang="ko-KR" altLang="en-US" dirty="0"/>
              <a:t> 완성</a:t>
            </a:r>
          </a:p>
          <a:p>
            <a:pPr lvl="2"/>
            <a:r>
              <a:rPr lang="en-US" altLang="ko-KR" dirty="0" err="1"/>
              <a:t>MyGraphicView</a:t>
            </a:r>
            <a:r>
              <a:rPr lang="ko-KR" altLang="en-US" dirty="0"/>
              <a:t>의 전역변수 시작</a:t>
            </a:r>
            <a:r>
              <a:rPr lang="en-US" altLang="ko-KR" dirty="0"/>
              <a:t>x, </a:t>
            </a:r>
            <a:r>
              <a:rPr lang="ko-KR" altLang="en-US" dirty="0"/>
              <a:t>시작</a:t>
            </a:r>
            <a:r>
              <a:rPr lang="en-US" altLang="ko-KR" dirty="0"/>
              <a:t>y, </a:t>
            </a:r>
            <a:r>
              <a:rPr lang="ko-KR" altLang="en-US" dirty="0"/>
              <a:t>끝</a:t>
            </a:r>
            <a:r>
              <a:rPr lang="en-US" altLang="ko-KR" dirty="0"/>
              <a:t>x, </a:t>
            </a:r>
            <a:r>
              <a:rPr lang="ko-KR" altLang="en-US" dirty="0"/>
              <a:t>끝</a:t>
            </a:r>
            <a:r>
              <a:rPr lang="en-US" altLang="ko-KR" dirty="0"/>
              <a:t>y </a:t>
            </a:r>
            <a:r>
              <a:rPr lang="ko-KR" altLang="en-US" dirty="0"/>
              <a:t>및 반지름 변수를 선언</a:t>
            </a:r>
          </a:p>
          <a:p>
            <a:pPr lvl="2"/>
            <a:r>
              <a:rPr lang="en-US" altLang="ko-KR" dirty="0" err="1"/>
              <a:t>onTouchEvent</a:t>
            </a:r>
            <a:r>
              <a:rPr lang="en-US" altLang="ko-KR" dirty="0"/>
              <a:t>( ) </a:t>
            </a:r>
            <a:r>
              <a:rPr lang="ko-KR" altLang="en-US" dirty="0" err="1"/>
              <a:t>메소드</a:t>
            </a:r>
            <a:r>
              <a:rPr lang="ko-KR" altLang="en-US" dirty="0"/>
              <a:t> 자동 완성 후 자동 완성 외의 코드 완성</a:t>
            </a:r>
          </a:p>
          <a:p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40" y="2618508"/>
            <a:ext cx="7438159" cy="3594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7791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그래픽 ▶</a:t>
            </a:r>
            <a:r>
              <a:rPr lang="ko-KR" altLang="en-US" sz="2400" dirty="0"/>
              <a:t>터치 이벤트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071563"/>
            <a:ext cx="8096250" cy="317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7791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그래픽 ▶</a:t>
            </a:r>
            <a:r>
              <a:rPr lang="ko-KR" altLang="en-US" sz="2400" dirty="0"/>
              <a:t>터치 이벤트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Java </a:t>
            </a:r>
            <a:r>
              <a:rPr lang="ko-KR" altLang="en-US" dirty="0"/>
              <a:t>코드 작성 및 수정</a:t>
            </a:r>
          </a:p>
          <a:p>
            <a:pPr lvl="1"/>
            <a:r>
              <a:rPr lang="en-US" altLang="ko-KR" dirty="0"/>
              <a:t>(4) </a:t>
            </a:r>
            <a:r>
              <a:rPr lang="ko-KR" altLang="en-US" dirty="0"/>
              <a:t>실제로 화면에 도형이 그려질 </a:t>
            </a:r>
            <a:r>
              <a:rPr lang="en-US" altLang="ko-KR" dirty="0" err="1"/>
              <a:t>onDraw</a:t>
            </a:r>
            <a:r>
              <a:rPr lang="en-US" altLang="ko-KR" dirty="0"/>
              <a:t>( ) </a:t>
            </a:r>
            <a:r>
              <a:rPr lang="ko-KR" altLang="en-US" dirty="0" err="1"/>
              <a:t>메소드</a:t>
            </a:r>
            <a:r>
              <a:rPr lang="ko-KR" altLang="en-US" dirty="0"/>
              <a:t> 완성</a:t>
            </a:r>
            <a:endParaRPr lang="en-US" altLang="ko-KR" dirty="0"/>
          </a:p>
          <a:p>
            <a:pPr lvl="2"/>
            <a:r>
              <a:rPr lang="en-US" altLang="ko-KR" dirty="0" err="1"/>
              <a:t>MyGraphicView</a:t>
            </a:r>
            <a:r>
              <a:rPr lang="ko-KR" altLang="en-US" dirty="0"/>
              <a:t>의 내부에 </a:t>
            </a:r>
            <a:r>
              <a:rPr lang="en-US" altLang="ko-KR" dirty="0" err="1"/>
              <a:t>onDraw</a:t>
            </a:r>
            <a:r>
              <a:rPr lang="en-US" altLang="ko-KR" dirty="0"/>
              <a:t>( )</a:t>
            </a:r>
            <a:r>
              <a:rPr lang="ko-KR" altLang="en-US" dirty="0"/>
              <a:t>를 자동 완성하고 나머지 코딩</a:t>
            </a:r>
          </a:p>
          <a:p>
            <a:pPr lvl="2"/>
            <a:r>
              <a:rPr lang="ko-KR" altLang="en-US" dirty="0"/>
              <a:t>페인트에 선의 두께</a:t>
            </a:r>
            <a:r>
              <a:rPr lang="en-US" altLang="ko-KR" dirty="0"/>
              <a:t>, </a:t>
            </a:r>
            <a:r>
              <a:rPr lang="ko-KR" altLang="en-US" dirty="0"/>
              <a:t>채우기 여부</a:t>
            </a:r>
            <a:r>
              <a:rPr lang="en-US" altLang="ko-KR" dirty="0"/>
              <a:t>, </a:t>
            </a:r>
            <a:r>
              <a:rPr lang="ko-KR" altLang="en-US" dirty="0"/>
              <a:t>선의 색상 지정</a:t>
            </a:r>
          </a:p>
          <a:p>
            <a:pPr lvl="2"/>
            <a:r>
              <a:rPr lang="en-US" altLang="ko-KR" dirty="0"/>
              <a:t>switch( )~case</a:t>
            </a:r>
            <a:r>
              <a:rPr lang="ko-KR" altLang="en-US" dirty="0"/>
              <a:t>문으로 메뉴에서 선택한 내용에 따라 선 또는 원 그림</a:t>
            </a:r>
          </a:p>
          <a:p>
            <a:pPr lvl="2"/>
            <a:endParaRPr lang="ko-KR" altLang="en-US" dirty="0"/>
          </a:p>
          <a:p>
            <a:pPr lvl="2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7791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3"/>
          <p:cNvSpPr>
            <a:spLocks noGrp="1"/>
          </p:cNvSpPr>
          <p:nvPr>
            <p:ph type="ctrTitle"/>
          </p:nvPr>
        </p:nvSpPr>
        <p:spPr>
          <a:xfrm>
            <a:off x="1401673" y="2195647"/>
            <a:ext cx="7485063" cy="10810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r" eaLnBrk="1" hangingPunct="1"/>
            <a:r>
              <a:rPr lang="en-US" altLang="ko-KR" sz="4000" dirty="0"/>
              <a:t>Chapter09</a:t>
            </a:r>
            <a:br>
              <a:rPr lang="en-US" altLang="ko-KR" sz="4000" dirty="0"/>
            </a:br>
            <a:r>
              <a:rPr lang="ko-KR" altLang="en-US" sz="4000" dirty="0"/>
              <a:t>그래픽과 이미지</a:t>
            </a:r>
            <a:endParaRPr lang="ko-KR" altLang="en-US" sz="1800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그래픽 ▶</a:t>
            </a:r>
            <a:r>
              <a:rPr lang="ko-KR" altLang="en-US" sz="2400" dirty="0"/>
              <a:t>터치 이벤트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53" y="928255"/>
            <a:ext cx="7282295" cy="5420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1818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그래픽 ▶</a:t>
            </a:r>
            <a:r>
              <a:rPr lang="ko-KR" altLang="en-US" sz="2400" dirty="0"/>
              <a:t>터치 이벤트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93" y="939512"/>
            <a:ext cx="7585364" cy="4597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4410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이미지 ▶</a:t>
            </a:r>
            <a:r>
              <a:rPr lang="ko-KR" altLang="en-US" sz="2400" dirty="0"/>
              <a:t>비트맵의 기본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비트맵</a:t>
            </a:r>
            <a:r>
              <a:rPr lang="en-US" altLang="ko-KR" dirty="0"/>
              <a:t>(Bitmap)</a:t>
            </a:r>
          </a:p>
          <a:p>
            <a:pPr lvl="1"/>
            <a:r>
              <a:rPr lang="ko-KR" altLang="en-US" dirty="0"/>
              <a:t>비트맵</a:t>
            </a:r>
            <a:r>
              <a:rPr lang="en-US" altLang="ko-KR" dirty="0"/>
              <a:t>(Bitmap) </a:t>
            </a:r>
            <a:r>
              <a:rPr lang="ko-KR" altLang="en-US" dirty="0"/>
              <a:t>클래스는 캔버스에 이미지 파일을 보여주기 위해서 사용</a:t>
            </a:r>
          </a:p>
          <a:p>
            <a:pPr lvl="1"/>
            <a:r>
              <a:rPr lang="en-US" altLang="ko-KR" dirty="0"/>
              <a:t>/res/</a:t>
            </a:r>
            <a:r>
              <a:rPr lang="en-US" altLang="ko-KR" dirty="0" err="1"/>
              <a:t>drawable</a:t>
            </a:r>
            <a:r>
              <a:rPr lang="en-US" altLang="ko-KR" dirty="0"/>
              <a:t> </a:t>
            </a:r>
            <a:r>
              <a:rPr lang="ko-KR" altLang="en-US" dirty="0"/>
              <a:t>폴더에 있는 이미지 파일을 보여주는 </a:t>
            </a:r>
            <a:r>
              <a:rPr lang="en-US" altLang="ko-KR" dirty="0" err="1"/>
              <a:t>onDraw</a:t>
            </a:r>
            <a:r>
              <a:rPr lang="en-US" altLang="ko-KR" dirty="0"/>
              <a:t>() </a:t>
            </a:r>
            <a:r>
              <a:rPr lang="ko-KR" altLang="en-US" dirty="0" err="1"/>
              <a:t>메소드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28" y="2298123"/>
            <a:ext cx="7282295" cy="2433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9141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이미지 ▶</a:t>
            </a:r>
            <a:r>
              <a:rPr lang="ko-KR" altLang="en-US" sz="2400" dirty="0"/>
              <a:t>비트맵의 기본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5275" y="1048218"/>
            <a:ext cx="8524875" cy="5390681"/>
          </a:xfrm>
        </p:spPr>
        <p:txBody>
          <a:bodyPr/>
          <a:lstStyle/>
          <a:p>
            <a:r>
              <a:rPr lang="ko-KR" altLang="en-US" dirty="0"/>
              <a:t>비트맵</a:t>
            </a:r>
            <a:r>
              <a:rPr lang="en-US" altLang="ko-KR" dirty="0"/>
              <a:t>(Bitmap)</a:t>
            </a:r>
          </a:p>
          <a:p>
            <a:pPr lvl="1"/>
            <a:r>
              <a:rPr lang="en-US" altLang="ko-KR" dirty="0"/>
              <a:t>SD </a:t>
            </a:r>
            <a:r>
              <a:rPr lang="ko-KR" altLang="en-US" dirty="0"/>
              <a:t>카드의 이미지 파일을 보여주는 </a:t>
            </a:r>
            <a:r>
              <a:rPr lang="en-US" altLang="ko-KR" dirty="0" err="1"/>
              <a:t>onDraw</a:t>
            </a:r>
            <a:r>
              <a:rPr lang="en-US" altLang="ko-KR" dirty="0"/>
              <a:t>( )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이미지를 화면 중앙에 출력하기 </a:t>
            </a:r>
          </a:p>
          <a:p>
            <a:pPr lvl="1"/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1828800"/>
            <a:ext cx="7691437" cy="232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80" y="4542559"/>
            <a:ext cx="7516091" cy="935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6023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이미지 ▶</a:t>
            </a:r>
            <a:r>
              <a:rPr lang="ko-KR" altLang="en-US" sz="2400" dirty="0"/>
              <a:t>비트맵의 기본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jeju14.jpg</a:t>
            </a:r>
            <a:r>
              <a:rPr lang="ko-KR" altLang="en-US" dirty="0"/>
              <a:t>를 </a:t>
            </a:r>
            <a:r>
              <a:rPr lang="en-US" altLang="ko-KR" dirty="0"/>
              <a:t>/res/</a:t>
            </a:r>
            <a:r>
              <a:rPr lang="en-US" altLang="ko-KR" dirty="0" err="1"/>
              <a:t>drawable</a:t>
            </a:r>
            <a:r>
              <a:rPr lang="ko-KR" altLang="en-US" dirty="0"/>
              <a:t>에 미리 복사</a:t>
            </a:r>
          </a:p>
          <a:p>
            <a:pPr lvl="1"/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393989" y="1382858"/>
            <a:ext cx="6835486" cy="5351318"/>
            <a:chOff x="182707" y="954232"/>
            <a:chExt cx="7559386" cy="5837093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868" y="954232"/>
              <a:ext cx="7490114" cy="4701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707" y="5613689"/>
              <a:ext cx="7559386" cy="11776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76023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이미지 ▶</a:t>
            </a:r>
            <a:r>
              <a:rPr lang="ko-KR" altLang="en-US" sz="2400" dirty="0"/>
              <a:t>이미지의 기하학적 변환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많이 사용되는 </a:t>
            </a:r>
            <a:r>
              <a:rPr lang="en-US" altLang="ko-KR" dirty="0"/>
              <a:t>Canvas </a:t>
            </a:r>
            <a:r>
              <a:rPr lang="ko-KR" altLang="en-US" dirty="0"/>
              <a:t>클래스의 기하학적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</a:p>
          <a:p>
            <a:pPr lvl="2"/>
            <a:r>
              <a:rPr lang="ko-KR" altLang="en-US" dirty="0"/>
              <a:t>회전</a:t>
            </a:r>
            <a:r>
              <a:rPr lang="en-US" altLang="ko-KR" dirty="0"/>
              <a:t>: </a:t>
            </a:r>
            <a:r>
              <a:rPr lang="en-US" altLang="ko-KR" b="1" dirty="0"/>
              <a:t>rotate( )</a:t>
            </a:r>
          </a:p>
          <a:p>
            <a:pPr lvl="2"/>
            <a:r>
              <a:rPr lang="ko-KR" altLang="en-US" dirty="0"/>
              <a:t>확대</a:t>
            </a:r>
            <a:r>
              <a:rPr lang="en-US" altLang="ko-KR" dirty="0"/>
              <a:t>/</a:t>
            </a:r>
            <a:r>
              <a:rPr lang="ko-KR" altLang="en-US" dirty="0"/>
              <a:t>축소</a:t>
            </a:r>
            <a:r>
              <a:rPr lang="en-US" altLang="ko-KR" dirty="0"/>
              <a:t>: </a:t>
            </a:r>
            <a:r>
              <a:rPr lang="en-US" altLang="ko-KR" b="1" dirty="0"/>
              <a:t>scale( )</a:t>
            </a:r>
          </a:p>
          <a:p>
            <a:pPr lvl="2"/>
            <a:r>
              <a:rPr lang="ko-KR" altLang="en-US" dirty="0"/>
              <a:t>이동</a:t>
            </a:r>
            <a:r>
              <a:rPr lang="en-US" altLang="ko-KR" dirty="0"/>
              <a:t>: </a:t>
            </a:r>
            <a:r>
              <a:rPr lang="en-US" altLang="ko-KR" b="1" dirty="0"/>
              <a:t>translate( )</a:t>
            </a:r>
          </a:p>
          <a:p>
            <a:pPr lvl="2"/>
            <a:r>
              <a:rPr lang="ko-KR" altLang="en-US" dirty="0"/>
              <a:t>기울이기</a:t>
            </a:r>
            <a:r>
              <a:rPr lang="en-US" altLang="ko-KR" dirty="0"/>
              <a:t>: </a:t>
            </a:r>
            <a:r>
              <a:rPr lang="en-US" altLang="ko-KR" b="1" dirty="0"/>
              <a:t>skew( )</a:t>
            </a:r>
            <a:endParaRPr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2" y="2905125"/>
            <a:ext cx="820102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993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이미지 ▶</a:t>
            </a:r>
            <a:r>
              <a:rPr lang="ko-KR" altLang="en-US" sz="2400" dirty="0"/>
              <a:t>이미지의 기하학적 변환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9-3]</a:t>
            </a:r>
            <a:r>
              <a:rPr lang="ko-KR" altLang="en-US" dirty="0"/>
              <a:t>을 </a:t>
            </a:r>
            <a:br>
              <a:rPr lang="en-US" altLang="ko-KR" dirty="0"/>
            </a:br>
            <a:r>
              <a:rPr lang="en-US" altLang="ko-KR" dirty="0"/>
              <a:t>	  </a:t>
            </a:r>
            <a:r>
              <a:rPr lang="ko-KR" altLang="en-US" dirty="0"/>
              <a:t>만드는 예제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0" y="881141"/>
            <a:ext cx="6210300" cy="5717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AF6787-7F91-4A34-A435-FE5EE59ACD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" y="5497361"/>
            <a:ext cx="3161850" cy="134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421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이미지 ▶</a:t>
            </a:r>
            <a:r>
              <a:rPr lang="ko-KR" altLang="en-US" sz="2400" dirty="0"/>
              <a:t>이미지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블러링</a:t>
            </a:r>
            <a:endParaRPr lang="en-US" altLang="ko-KR" dirty="0"/>
          </a:p>
          <a:p>
            <a:pPr lvl="1"/>
            <a:r>
              <a:rPr lang="ko-KR" altLang="en-US" dirty="0"/>
              <a:t>이미지를 뿌옇게 만드는 것으로 </a:t>
            </a:r>
            <a:r>
              <a:rPr lang="en-US" altLang="ko-KR" dirty="0" err="1"/>
              <a:t>BlurMaskFilter</a:t>
            </a:r>
            <a:r>
              <a:rPr lang="en-US" altLang="ko-KR" dirty="0"/>
              <a:t> </a:t>
            </a:r>
            <a:r>
              <a:rPr lang="ko-KR" altLang="en-US" dirty="0"/>
              <a:t>클래스 사용</a:t>
            </a:r>
          </a:p>
          <a:p>
            <a:pPr lvl="1"/>
            <a:endParaRPr lang="ko-KR" altLang="en-US" dirty="0"/>
          </a:p>
        </p:txBody>
      </p:sp>
      <p:pic>
        <p:nvPicPr>
          <p:cNvPr id="4" name="Picture 1" descr="스크린샷 2019-02-06 오후 10.24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75" y="1866901"/>
            <a:ext cx="8115300" cy="7827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2" y="2681287"/>
            <a:ext cx="818197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9930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이미지 ▶</a:t>
            </a:r>
            <a:r>
              <a:rPr lang="ko-KR" altLang="en-US" sz="2400" dirty="0"/>
              <a:t>이미지 활용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952500"/>
            <a:ext cx="8258175" cy="560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7789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이미지 ▶</a:t>
            </a:r>
            <a:r>
              <a:rPr lang="ko-KR" altLang="en-US" sz="2400" dirty="0"/>
              <a:t>이미지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엠보싱</a:t>
            </a:r>
            <a:r>
              <a:rPr lang="en-US" altLang="ko-KR" dirty="0"/>
              <a:t>(Embossing)</a:t>
            </a:r>
          </a:p>
          <a:p>
            <a:pPr lvl="1"/>
            <a:r>
              <a:rPr lang="ko-KR" altLang="en-US" dirty="0"/>
              <a:t>이미지가 볼록하게 튀어나와 보이는 효과로</a:t>
            </a:r>
            <a:r>
              <a:rPr lang="en-US" altLang="ko-KR" dirty="0"/>
              <a:t>, </a:t>
            </a:r>
            <a:r>
              <a:rPr lang="en-US" altLang="ko-KR" dirty="0" err="1"/>
              <a:t>EmbossMaskFilter</a:t>
            </a:r>
            <a:r>
              <a:rPr lang="en-US" altLang="ko-KR" dirty="0"/>
              <a:t> </a:t>
            </a:r>
            <a:r>
              <a:rPr lang="ko-KR" altLang="en-US" dirty="0"/>
              <a:t>클래스 제공</a:t>
            </a:r>
          </a:p>
          <a:p>
            <a:endParaRPr lang="ko-KR" altLang="en-US" dirty="0"/>
          </a:p>
        </p:txBody>
      </p:sp>
      <p:pic>
        <p:nvPicPr>
          <p:cNvPr id="4" name="Picture 2" descr="스크린샷 2019-02-06 오후 10.26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1914525"/>
            <a:ext cx="7899400" cy="7341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2" y="2828925"/>
            <a:ext cx="82010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789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ko-KR" altLang="en-US" sz="2400" b="1" dirty="0"/>
              <a:t>캔버스에 도형을 그리는 방법을 익힌다</a:t>
            </a:r>
            <a:r>
              <a:rPr lang="en-US" altLang="ko-KR" sz="2400" b="1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b="1" dirty="0"/>
              <a:t>이미지 파일을 처리하는 방식을 알아본다</a:t>
            </a:r>
            <a:r>
              <a:rPr lang="en-US" altLang="ko-KR" sz="2400" b="1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b="1" dirty="0"/>
              <a:t>영상처리 </a:t>
            </a:r>
            <a:r>
              <a:rPr lang="ko-KR" altLang="en-US" sz="2400" b="1" dirty="0" err="1"/>
              <a:t>앱을</a:t>
            </a:r>
            <a:r>
              <a:rPr lang="ko-KR" altLang="en-US" sz="2400" b="1" dirty="0"/>
              <a:t> 작성한다</a:t>
            </a:r>
            <a:r>
              <a:rPr lang="en-US" altLang="ko-KR" sz="2400" b="1" dirty="0"/>
              <a:t>.</a:t>
            </a:r>
          </a:p>
          <a:p>
            <a:pPr>
              <a:buFont typeface="Arial" charset="0"/>
              <a:buChar char="•"/>
            </a:pPr>
            <a:endParaRPr lang="en-US" altLang="ko-KR" sz="2400" b="1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이미지 ▶</a:t>
            </a:r>
            <a:r>
              <a:rPr lang="ko-KR" altLang="en-US" sz="2400" dirty="0"/>
              <a:t>이미지 활용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014413"/>
            <a:ext cx="8267700" cy="488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7789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이미지 ▶</a:t>
            </a:r>
            <a:r>
              <a:rPr lang="ko-KR" altLang="en-US" sz="2400" dirty="0"/>
              <a:t>이미지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컬러매트릭스</a:t>
            </a:r>
            <a:endParaRPr lang="en-US" altLang="ko-KR" dirty="0"/>
          </a:p>
          <a:p>
            <a:pPr lvl="1"/>
            <a:r>
              <a:rPr lang="ko-KR" altLang="en-US" dirty="0"/>
              <a:t>색상</a:t>
            </a:r>
            <a:r>
              <a:rPr lang="en-US" altLang="ko-KR" dirty="0"/>
              <a:t>, </a:t>
            </a:r>
            <a:r>
              <a:rPr lang="ko-KR" altLang="en-US" dirty="0"/>
              <a:t>밝기 조절 위해 </a:t>
            </a:r>
            <a:r>
              <a:rPr lang="en-US" altLang="ko-KR" dirty="0" err="1"/>
              <a:t>ColorMatrix</a:t>
            </a:r>
            <a:r>
              <a:rPr lang="ko-KR" altLang="en-US" dirty="0"/>
              <a:t>와 </a:t>
            </a:r>
            <a:r>
              <a:rPr lang="en-US" altLang="ko-KR" dirty="0" err="1"/>
              <a:t>ColorMatrixColorFilter</a:t>
            </a:r>
            <a:r>
              <a:rPr lang="ko-KR" altLang="en-US" dirty="0"/>
              <a:t>클래스 사용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r>
              <a:rPr lang="en-US" altLang="ko-KR" dirty="0" err="1"/>
              <a:t>ColorMatrix</a:t>
            </a:r>
            <a:r>
              <a:rPr lang="ko-KR" altLang="en-US" dirty="0"/>
              <a:t>에 사용할 배열</a:t>
            </a:r>
            <a:r>
              <a:rPr lang="en-US" altLang="ko-KR" dirty="0"/>
              <a:t>(Array)</a:t>
            </a:r>
            <a:r>
              <a:rPr lang="ko-KR" altLang="en-US" dirty="0"/>
              <a:t>의 각 위치의 값</a:t>
            </a:r>
          </a:p>
          <a:p>
            <a:pPr lvl="1"/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1800225"/>
            <a:ext cx="82772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4167188"/>
            <a:ext cx="8229600" cy="160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7789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이미지 ▶</a:t>
            </a:r>
            <a:r>
              <a:rPr lang="ko-KR" altLang="en-US" sz="2400" dirty="0"/>
              <a:t>이미지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RGB </a:t>
            </a:r>
            <a:r>
              <a:rPr lang="ko-KR" altLang="en-US" dirty="0"/>
              <a:t>색상 대비를 </a:t>
            </a:r>
            <a:r>
              <a:rPr lang="en-US" altLang="ko-KR" dirty="0"/>
              <a:t>2</a:t>
            </a:r>
            <a:r>
              <a:rPr lang="ko-KR" altLang="en-US" dirty="0"/>
              <a:t>배로 변경하는 </a:t>
            </a:r>
            <a:r>
              <a:rPr lang="en-US" altLang="ko-KR" dirty="0"/>
              <a:t>Java </a:t>
            </a:r>
            <a:r>
              <a:rPr lang="ko-KR" altLang="en-US" dirty="0"/>
              <a:t>코드</a:t>
            </a:r>
          </a:p>
          <a:p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-8659" y="1340428"/>
            <a:ext cx="7342909" cy="5450897"/>
            <a:chOff x="296141" y="1407103"/>
            <a:chExt cx="7342909" cy="5450897"/>
          </a:xfrm>
        </p:grpSpPr>
        <p:grpSp>
          <p:nvGrpSpPr>
            <p:cNvPr id="4" name="그룹 3"/>
            <p:cNvGrpSpPr/>
            <p:nvPr/>
          </p:nvGrpSpPr>
          <p:grpSpPr>
            <a:xfrm>
              <a:off x="296141" y="1407103"/>
              <a:ext cx="7342909" cy="5450897"/>
              <a:chOff x="296141" y="1407103"/>
              <a:chExt cx="7569777" cy="5646593"/>
            </a:xfrm>
          </p:grpSpPr>
          <p:pic>
            <p:nvPicPr>
              <p:cNvPr id="15362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532" y="1407103"/>
                <a:ext cx="7559386" cy="15672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364" name="Picture 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141" y="2966605"/>
                <a:ext cx="7542068" cy="40870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5" name="직사각형 4"/>
            <p:cNvSpPr/>
            <p:nvPr/>
          </p:nvSpPr>
          <p:spPr bwMode="auto">
            <a:xfrm>
              <a:off x="3019425" y="6419850"/>
              <a:ext cx="4400550" cy="43815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129" y="4721804"/>
            <a:ext cx="3675871" cy="1783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77896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이미지 ▶</a:t>
            </a:r>
            <a:r>
              <a:rPr lang="ko-KR" altLang="en-US" sz="2400" dirty="0"/>
              <a:t>이미지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5275" y="1422509"/>
            <a:ext cx="8524875" cy="3564659"/>
          </a:xfrm>
        </p:spPr>
        <p:txBody>
          <a:bodyPr/>
          <a:lstStyle/>
          <a:p>
            <a:r>
              <a:rPr lang="ko-KR" altLang="en-US" dirty="0" err="1"/>
              <a:t>안드로이드</a:t>
            </a:r>
            <a:r>
              <a:rPr lang="ko-KR" altLang="en-US" dirty="0"/>
              <a:t> 프로젝트 생성 </a:t>
            </a:r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프로젝트 이름 </a:t>
            </a:r>
            <a:r>
              <a:rPr lang="en-US" altLang="ko-KR" dirty="0"/>
              <a:t>: Project9_2</a:t>
            </a:r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패키지 이름 </a:t>
            </a:r>
            <a:r>
              <a:rPr lang="en-US" altLang="ko-KR" dirty="0"/>
              <a:t>: com.cookandroid.project9_2</a:t>
            </a:r>
          </a:p>
          <a:p>
            <a:endParaRPr lang="en-US" altLang="ko-KR" dirty="0"/>
          </a:p>
          <a:p>
            <a:r>
              <a:rPr lang="ko-KR" altLang="en-US" dirty="0"/>
              <a:t>화면 디자인 및 편집</a:t>
            </a:r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사용할 그림 파일들을 </a:t>
            </a:r>
            <a:r>
              <a:rPr lang="en-US" altLang="ko-KR" dirty="0"/>
              <a:t>/res/</a:t>
            </a:r>
            <a:r>
              <a:rPr lang="en-US" altLang="ko-KR" dirty="0" err="1"/>
              <a:t>drawable</a:t>
            </a:r>
            <a:r>
              <a:rPr lang="ko-KR" altLang="en-US" dirty="0"/>
              <a:t>에 복사</a:t>
            </a:r>
          </a:p>
          <a:p>
            <a:pPr lvl="1"/>
            <a:r>
              <a:rPr lang="en-US" altLang="ko-KR" dirty="0"/>
              <a:t>(2) AndroidManifest.xml</a:t>
            </a:r>
            <a:r>
              <a:rPr lang="ko-KR" altLang="en-US" dirty="0"/>
              <a:t>에 아이콘으로 </a:t>
            </a:r>
            <a:br>
              <a:rPr lang="en-US" altLang="ko-KR" dirty="0"/>
            </a:br>
            <a:r>
              <a:rPr lang="ko-KR" altLang="en-US" dirty="0"/>
              <a:t>사용할 그림 파일의 </a:t>
            </a:r>
            <a:r>
              <a:rPr lang="en-US" altLang="ko-KR" dirty="0"/>
              <a:t>id</a:t>
            </a:r>
            <a:r>
              <a:rPr lang="ko-KR" altLang="en-US" dirty="0"/>
              <a:t>로 변경 및 하드웨어 </a:t>
            </a:r>
            <a:br>
              <a:rPr lang="en-US" altLang="ko-KR" dirty="0"/>
            </a:br>
            <a:r>
              <a:rPr lang="ko-KR" altLang="en-US" dirty="0"/>
              <a:t>가속기 기능 끔</a:t>
            </a:r>
          </a:p>
          <a:p>
            <a:endParaRPr lang="en-US" altLang="ko-KR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31" y="887540"/>
            <a:ext cx="6759339" cy="4699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63"/>
          <a:stretch/>
        </p:blipFill>
        <p:spPr>
          <a:xfrm>
            <a:off x="6267450" y="1481570"/>
            <a:ext cx="2581275" cy="419965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94" t="94680"/>
          <a:stretch/>
        </p:blipFill>
        <p:spPr>
          <a:xfrm>
            <a:off x="6296025" y="5695950"/>
            <a:ext cx="2171700" cy="223404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690564" y="4876800"/>
            <a:ext cx="4067174" cy="1009650"/>
            <a:chOff x="604839" y="4876800"/>
            <a:chExt cx="4067174" cy="1009650"/>
          </a:xfrm>
        </p:grpSpPr>
        <p:pic>
          <p:nvPicPr>
            <p:cNvPr id="16386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870"/>
            <a:stretch/>
          </p:blipFill>
          <p:spPr bwMode="auto">
            <a:xfrm>
              <a:off x="604839" y="4876800"/>
              <a:ext cx="3910012" cy="1009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876" b="943"/>
            <a:stretch/>
          </p:blipFill>
          <p:spPr bwMode="auto">
            <a:xfrm>
              <a:off x="4495800" y="4876800"/>
              <a:ext cx="176213" cy="1000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777896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이미지 ▶</a:t>
            </a:r>
            <a:r>
              <a:rPr lang="ko-KR" altLang="en-US" sz="2400" dirty="0"/>
              <a:t>이미지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161956"/>
          </a:xfrm>
        </p:spPr>
        <p:txBody>
          <a:bodyPr/>
          <a:lstStyle/>
          <a:p>
            <a:r>
              <a:rPr lang="ko-KR" altLang="en-US" dirty="0"/>
              <a:t>화면 디자인 및 편집</a:t>
            </a:r>
          </a:p>
          <a:p>
            <a:pPr lvl="1"/>
            <a:r>
              <a:rPr lang="en-US" altLang="ko-KR" dirty="0"/>
              <a:t>(3) activity_main.xml </a:t>
            </a:r>
            <a:r>
              <a:rPr lang="ko-KR" altLang="en-US" dirty="0"/>
              <a:t>수정</a:t>
            </a:r>
            <a:endParaRPr lang="en-US" altLang="ko-KR" dirty="0"/>
          </a:p>
          <a:p>
            <a:pPr lvl="2"/>
            <a:r>
              <a:rPr lang="ko-KR" altLang="en-US" dirty="0"/>
              <a:t>바깥 </a:t>
            </a:r>
            <a:r>
              <a:rPr lang="ko-KR" altLang="en-US" dirty="0" err="1"/>
              <a:t>리니어레이아웃</a:t>
            </a:r>
            <a:r>
              <a:rPr lang="ko-KR" altLang="en-US" dirty="0"/>
              <a:t> 안에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ko-KR" altLang="en-US" dirty="0" err="1"/>
              <a:t>리니어레이아웃</a:t>
            </a:r>
            <a:r>
              <a:rPr lang="ko-KR" altLang="en-US" dirty="0"/>
              <a:t> 생성</a:t>
            </a:r>
          </a:p>
          <a:p>
            <a:pPr lvl="2"/>
            <a:r>
              <a:rPr lang="ko-KR" altLang="en-US" dirty="0"/>
              <a:t>두 </a:t>
            </a:r>
            <a:r>
              <a:rPr lang="ko-KR" altLang="en-US" dirty="0" err="1"/>
              <a:t>리니어레이아웃의</a:t>
            </a:r>
            <a:r>
              <a:rPr lang="ko-KR" altLang="en-US" dirty="0"/>
              <a:t> </a:t>
            </a:r>
            <a:r>
              <a:rPr lang="en-US" altLang="ko-KR" dirty="0" err="1"/>
              <a:t>layout_weight</a:t>
            </a:r>
            <a:r>
              <a:rPr lang="ko-KR" altLang="en-US" dirty="0"/>
              <a:t>는 </a:t>
            </a:r>
            <a:r>
              <a:rPr lang="en-US" altLang="ko-KR" dirty="0"/>
              <a:t>1:9 </a:t>
            </a:r>
            <a:r>
              <a:rPr lang="ko-KR" altLang="en-US" dirty="0"/>
              <a:t>정도로 설정</a:t>
            </a:r>
          </a:p>
          <a:p>
            <a:pPr lvl="2"/>
            <a:r>
              <a:rPr lang="ko-KR" altLang="en-US" dirty="0"/>
              <a:t>위쪽 </a:t>
            </a:r>
            <a:r>
              <a:rPr lang="ko-KR" altLang="en-US" dirty="0" err="1"/>
              <a:t>리니어레이아웃에</a:t>
            </a:r>
            <a:r>
              <a:rPr lang="ko-KR" altLang="en-US" dirty="0"/>
              <a:t> 이미지 버튼 </a:t>
            </a:r>
            <a:r>
              <a:rPr lang="en-US" altLang="ko-KR" dirty="0"/>
              <a:t>6</a:t>
            </a:r>
            <a:r>
              <a:rPr lang="ko-KR" altLang="en-US" dirty="0"/>
              <a:t>개 생성</a:t>
            </a:r>
          </a:p>
          <a:p>
            <a:pPr lvl="2">
              <a:lnSpc>
                <a:spcPct val="150000"/>
              </a:lnSpc>
            </a:pPr>
            <a:r>
              <a:rPr lang="ko-KR" altLang="en-US" dirty="0" err="1"/>
              <a:t>위젯의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를 다음과 같이 선언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 err="1"/>
              <a:t>리니어레이아웃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iconLayout</a:t>
            </a:r>
            <a:r>
              <a:rPr lang="en-US" altLang="ko-KR" dirty="0"/>
              <a:t>, </a:t>
            </a:r>
            <a:r>
              <a:rPr lang="en-US" altLang="ko-KR" dirty="0" err="1"/>
              <a:t>pictureLayout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이미지버튼 </a:t>
            </a:r>
            <a:r>
              <a:rPr lang="en-US" altLang="ko-KR" dirty="0"/>
              <a:t>: </a:t>
            </a:r>
            <a:r>
              <a:rPr lang="en-US" altLang="ko-KR" dirty="0" err="1"/>
              <a:t>ibZoomin</a:t>
            </a:r>
            <a:r>
              <a:rPr lang="en-US" altLang="ko-KR" dirty="0"/>
              <a:t>, </a:t>
            </a:r>
            <a:r>
              <a:rPr lang="en-US" altLang="ko-KR" dirty="0" err="1"/>
              <a:t>ibZoomout</a:t>
            </a:r>
            <a:r>
              <a:rPr lang="en-US" altLang="ko-KR" dirty="0"/>
              <a:t>, </a:t>
            </a:r>
            <a:r>
              <a:rPr lang="en-US" altLang="ko-KR" dirty="0" err="1"/>
              <a:t>ibRotate</a:t>
            </a:r>
            <a:r>
              <a:rPr lang="en-US" altLang="ko-KR" dirty="0"/>
              <a:t>, </a:t>
            </a:r>
            <a:r>
              <a:rPr lang="en-US" altLang="ko-KR" dirty="0" err="1"/>
              <a:t>ibBright</a:t>
            </a:r>
            <a:r>
              <a:rPr lang="en-US" altLang="ko-KR" dirty="0"/>
              <a:t>, </a:t>
            </a:r>
            <a:r>
              <a:rPr lang="en-US" altLang="ko-KR" dirty="0" err="1"/>
              <a:t>ibDark</a:t>
            </a:r>
            <a:r>
              <a:rPr lang="en-US" altLang="ko-KR" dirty="0"/>
              <a:t>, </a:t>
            </a:r>
            <a:r>
              <a:rPr lang="en-US" altLang="ko-KR" dirty="0" err="1"/>
              <a:t>ibGray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2FAA6C-E1D6-4D41-8102-E7CECE1492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63"/>
          <a:stretch/>
        </p:blipFill>
        <p:spPr>
          <a:xfrm>
            <a:off x="3333418" y="4174950"/>
            <a:ext cx="1602768" cy="260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411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이미지 ▶</a:t>
            </a:r>
            <a:r>
              <a:rPr lang="ko-KR" altLang="en-US" sz="2400" dirty="0"/>
              <a:t>이미지 활용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28"/>
          <a:stretch/>
        </p:blipFill>
        <p:spPr bwMode="auto">
          <a:xfrm>
            <a:off x="6928" y="849025"/>
            <a:ext cx="7282295" cy="4713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10"/>
          <a:stretch/>
        </p:blipFill>
        <p:spPr bwMode="auto">
          <a:xfrm>
            <a:off x="1952625" y="4724102"/>
            <a:ext cx="7191375" cy="2133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20031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이미지 ▶</a:t>
            </a:r>
            <a:r>
              <a:rPr lang="ko-KR" altLang="en-US" sz="2400" dirty="0"/>
              <a:t>이미지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161956"/>
          </a:xfrm>
        </p:spPr>
        <p:txBody>
          <a:bodyPr/>
          <a:lstStyle/>
          <a:p>
            <a:r>
              <a:rPr lang="en-US" altLang="ko-KR" dirty="0"/>
              <a:t>Java </a:t>
            </a:r>
            <a:r>
              <a:rPr lang="ko-KR" altLang="en-US" dirty="0"/>
              <a:t>코드 작성 및 수정</a:t>
            </a:r>
            <a:endParaRPr lang="en-US" altLang="ko-KR" dirty="0"/>
          </a:p>
          <a:p>
            <a:pPr lvl="1"/>
            <a:r>
              <a:rPr lang="en-US" altLang="ko-KR" dirty="0"/>
              <a:t>(1) MainActivity.java </a:t>
            </a:r>
            <a:r>
              <a:rPr lang="ko-KR" altLang="en-US" dirty="0"/>
              <a:t>코딩</a:t>
            </a:r>
          </a:p>
          <a:p>
            <a:pPr lvl="2"/>
            <a:r>
              <a:rPr lang="ko-KR" altLang="en-US" dirty="0"/>
              <a:t>이미지버튼에 대응할 </a:t>
            </a:r>
            <a:r>
              <a:rPr lang="en-US" altLang="ko-KR" dirty="0"/>
              <a:t>6</a:t>
            </a:r>
            <a:r>
              <a:rPr lang="ko-KR" altLang="en-US" dirty="0"/>
              <a:t>개 </a:t>
            </a:r>
            <a:r>
              <a:rPr lang="ko-KR" altLang="en-US" dirty="0" err="1"/>
              <a:t>위젯</a:t>
            </a:r>
            <a:r>
              <a:rPr lang="ko-KR" altLang="en-US" dirty="0"/>
              <a:t> 변수 선언</a:t>
            </a:r>
          </a:p>
          <a:p>
            <a:pPr lvl="2"/>
            <a:r>
              <a:rPr lang="en-US" altLang="ko-KR" dirty="0" err="1"/>
              <a:t>MyGraphicView</a:t>
            </a:r>
            <a:r>
              <a:rPr lang="en-US" altLang="ko-KR" dirty="0"/>
              <a:t> </a:t>
            </a:r>
            <a:r>
              <a:rPr lang="ko-KR" altLang="en-US" dirty="0"/>
              <a:t>클래스 변수를 선언</a:t>
            </a:r>
          </a:p>
          <a:p>
            <a:pPr lvl="2"/>
            <a:r>
              <a:rPr lang="en-US" altLang="ko-KR" dirty="0" err="1"/>
              <a:t>MyGraphicView</a:t>
            </a:r>
            <a:r>
              <a:rPr lang="en-US" altLang="ko-KR" dirty="0"/>
              <a:t> </a:t>
            </a:r>
            <a:r>
              <a:rPr lang="ko-KR" altLang="en-US" dirty="0"/>
              <a:t>정의 </a:t>
            </a:r>
            <a:r>
              <a:rPr lang="en-US" altLang="ko-KR" dirty="0"/>
              <a:t>: </a:t>
            </a:r>
            <a:r>
              <a:rPr lang="ko-KR" altLang="en-US" dirty="0"/>
              <a:t>그림 파일을 중앙에 비트맵으로 출력</a:t>
            </a:r>
          </a:p>
          <a:p>
            <a:pPr lvl="2"/>
            <a:r>
              <a:rPr lang="en-US" altLang="ko-KR" dirty="0" err="1"/>
              <a:t>pictureLayout</a:t>
            </a:r>
            <a:r>
              <a:rPr lang="ko-KR" altLang="en-US" dirty="0"/>
              <a:t>을 </a:t>
            </a:r>
            <a:r>
              <a:rPr lang="ko-KR" altLang="en-US" dirty="0" err="1"/>
              <a:t>인플레이트한</a:t>
            </a:r>
            <a:r>
              <a:rPr lang="ko-KR" altLang="en-US" dirty="0"/>
              <a:t> 후 </a:t>
            </a:r>
            <a:r>
              <a:rPr lang="en-US" altLang="ko-KR" dirty="0" err="1"/>
              <a:t>MyGraphicView</a:t>
            </a:r>
            <a:r>
              <a:rPr lang="ko-KR" altLang="en-US" dirty="0"/>
              <a:t>를 추가</a:t>
            </a:r>
          </a:p>
          <a:p>
            <a:pPr lvl="1"/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80" y="3307773"/>
            <a:ext cx="7325591" cy="3099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790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이미지 ▶</a:t>
            </a:r>
            <a:r>
              <a:rPr lang="ko-KR" altLang="en-US" sz="2400" dirty="0"/>
              <a:t>이미지 활용</a:t>
            </a:r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7" y="1184564"/>
            <a:ext cx="7360227" cy="464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790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이미지 ▶</a:t>
            </a:r>
            <a:r>
              <a:rPr lang="ko-KR" altLang="en-US" sz="2400" dirty="0"/>
              <a:t>이미지 활용</a:t>
            </a:r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71" y="1312718"/>
            <a:ext cx="7342909" cy="3584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2781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이미지 ▶</a:t>
            </a:r>
            <a:r>
              <a:rPr lang="ko-KR" altLang="en-US" sz="2400" dirty="0"/>
              <a:t>이미지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161956"/>
          </a:xfrm>
        </p:spPr>
        <p:txBody>
          <a:bodyPr/>
          <a:lstStyle/>
          <a:p>
            <a:r>
              <a:rPr lang="en-US" altLang="ko-KR" dirty="0"/>
              <a:t>Java </a:t>
            </a:r>
            <a:r>
              <a:rPr lang="ko-KR" altLang="en-US" dirty="0"/>
              <a:t>코드 작성 및 수정</a:t>
            </a:r>
            <a:endParaRPr lang="en-US" altLang="ko-KR" dirty="0"/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확대 아이콘 코딩</a:t>
            </a:r>
          </a:p>
          <a:p>
            <a:pPr lvl="2"/>
            <a:r>
              <a:rPr lang="ko-KR" altLang="en-US" dirty="0"/>
              <a:t>축척에 사용될 전역변수를 선언</a:t>
            </a:r>
          </a:p>
          <a:p>
            <a:pPr lvl="2"/>
            <a:r>
              <a:rPr lang="en-US" altLang="ko-KR" dirty="0" err="1"/>
              <a:t>clickIcons</a:t>
            </a:r>
            <a:r>
              <a:rPr lang="en-US" altLang="ko-KR" dirty="0"/>
              <a:t>( ) </a:t>
            </a:r>
            <a:r>
              <a:rPr lang="ko-KR" altLang="en-US" dirty="0" err="1"/>
              <a:t>메소드를</a:t>
            </a:r>
            <a:r>
              <a:rPr lang="ko-KR" altLang="en-US" dirty="0"/>
              <a:t> 정의하고 확대 아이콘 클릭 </a:t>
            </a:r>
            <a:r>
              <a:rPr lang="ko-KR" altLang="en-US" dirty="0" err="1"/>
              <a:t>리스너를</a:t>
            </a:r>
            <a:r>
              <a:rPr lang="ko-KR" altLang="en-US" dirty="0"/>
              <a:t> 생성</a:t>
            </a:r>
          </a:p>
          <a:p>
            <a:pPr lvl="2"/>
            <a:r>
              <a:rPr lang="en-US" altLang="ko-KR" dirty="0" err="1"/>
              <a:t>clickIcons</a:t>
            </a:r>
            <a:r>
              <a:rPr lang="en-US" altLang="ko-KR" dirty="0"/>
              <a:t>( ) </a:t>
            </a:r>
            <a:r>
              <a:rPr lang="ko-KR" altLang="en-US" dirty="0" err="1"/>
              <a:t>메소드를</a:t>
            </a:r>
            <a:r>
              <a:rPr lang="ko-KR" altLang="en-US" dirty="0"/>
              <a:t> 호출</a:t>
            </a:r>
          </a:p>
          <a:p>
            <a:pPr lvl="2"/>
            <a:r>
              <a:rPr lang="en-US" altLang="ko-KR" dirty="0" err="1"/>
              <a:t>onDraw</a:t>
            </a:r>
            <a:r>
              <a:rPr lang="en-US" altLang="ko-KR" dirty="0"/>
              <a:t>( )</a:t>
            </a:r>
            <a:r>
              <a:rPr lang="ko-KR" altLang="en-US" dirty="0"/>
              <a:t>에 </a:t>
            </a:r>
            <a:r>
              <a:rPr lang="en-US" altLang="ko-KR" dirty="0" err="1"/>
              <a:t>Cavas.scale</a:t>
            </a:r>
            <a:r>
              <a:rPr lang="en-US" altLang="ko-KR" dirty="0"/>
              <a:t>( ) </a:t>
            </a:r>
            <a:r>
              <a:rPr lang="ko-KR" altLang="en-US" dirty="0" err="1"/>
              <a:t>메소드를</a:t>
            </a:r>
            <a:r>
              <a:rPr lang="ko-KR" altLang="en-US" dirty="0"/>
              <a:t> 추가</a:t>
            </a:r>
          </a:p>
          <a:p>
            <a:pPr lvl="1"/>
            <a:endParaRPr lang="en-US" altLang="ko-KR" dirty="0"/>
          </a:p>
          <a:p>
            <a:pPr lvl="2"/>
            <a:endParaRPr lang="ko-KR" altLang="en-US" dirty="0"/>
          </a:p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675409" y="3298248"/>
            <a:ext cx="7316932" cy="2627168"/>
            <a:chOff x="675409" y="3279198"/>
            <a:chExt cx="7316932" cy="2627168"/>
          </a:xfrm>
        </p:grpSpPr>
        <p:pic>
          <p:nvPicPr>
            <p:cNvPr id="2150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409" y="3279198"/>
              <a:ext cx="7316932" cy="1956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50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728" y="5161684"/>
              <a:ext cx="7282295" cy="7446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479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b="1" dirty="0">
                <a:latin typeface="+mn-ea"/>
                <a:ea typeface="+mn-ea"/>
              </a:rPr>
              <a:t>01 </a:t>
            </a:r>
            <a:r>
              <a:rPr lang="ko-KR" altLang="en-US" sz="2400" b="1" dirty="0">
                <a:latin typeface="+mn-ea"/>
                <a:ea typeface="+mn-ea"/>
              </a:rPr>
              <a:t>그래픽</a:t>
            </a:r>
            <a:endParaRPr lang="en-US" altLang="ko-KR" sz="2400" b="1" dirty="0">
              <a:latin typeface="+mn-ea"/>
              <a:ea typeface="+mn-ea"/>
            </a:endParaRPr>
          </a:p>
          <a:p>
            <a:r>
              <a:rPr lang="en-US" altLang="ko-KR" sz="2400" b="1" dirty="0">
                <a:latin typeface="+mn-ea"/>
                <a:ea typeface="+mn-ea"/>
              </a:rPr>
              <a:t>02 </a:t>
            </a:r>
            <a:r>
              <a:rPr lang="ko-KR" altLang="en-US" sz="2400" b="1" dirty="0">
                <a:latin typeface="+mn-ea"/>
                <a:ea typeface="+mn-ea"/>
              </a:rPr>
              <a:t>이미지</a:t>
            </a:r>
          </a:p>
        </p:txBody>
      </p:sp>
    </p:spTree>
    <p:extLst>
      <p:ext uri="{BB962C8B-B14F-4D97-AF65-F5344CB8AC3E}">
        <p14:creationId xmlns:p14="http://schemas.microsoft.com/office/powerpoint/2010/main" val="41217358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이미지 ▶</a:t>
            </a:r>
            <a:r>
              <a:rPr lang="ko-KR" altLang="en-US" sz="2400" dirty="0"/>
              <a:t>이미지 활용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7" y="1262496"/>
            <a:ext cx="7360227" cy="4009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2781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이미지 ▶</a:t>
            </a:r>
            <a:r>
              <a:rPr lang="ko-KR" altLang="en-US" sz="2400" dirty="0"/>
              <a:t>이미지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161956"/>
          </a:xfrm>
        </p:spPr>
        <p:txBody>
          <a:bodyPr/>
          <a:lstStyle/>
          <a:p>
            <a:r>
              <a:rPr lang="en-US" altLang="ko-KR" dirty="0"/>
              <a:t>Java </a:t>
            </a:r>
            <a:r>
              <a:rPr lang="ko-KR" altLang="en-US" dirty="0"/>
              <a:t>코드 작성 및 수정</a:t>
            </a:r>
            <a:endParaRPr lang="en-US" altLang="ko-KR" dirty="0"/>
          </a:p>
          <a:p>
            <a:pPr lvl="1"/>
            <a:r>
              <a:rPr lang="en-US" altLang="ko-KR" dirty="0"/>
              <a:t>(3) </a:t>
            </a:r>
            <a:r>
              <a:rPr lang="ko-KR" altLang="en-US" dirty="0"/>
              <a:t>회전 아이콘 코딩</a:t>
            </a:r>
          </a:p>
          <a:p>
            <a:pPr lvl="2"/>
            <a:r>
              <a:rPr lang="ko-KR" altLang="en-US" dirty="0"/>
              <a:t>회전에 사용될 전역변수 선언</a:t>
            </a:r>
          </a:p>
          <a:p>
            <a:pPr lvl="2"/>
            <a:r>
              <a:rPr lang="ko-KR" altLang="en-US" dirty="0"/>
              <a:t>회전 아이콘 클릭 </a:t>
            </a:r>
            <a:r>
              <a:rPr lang="ko-KR" altLang="en-US" dirty="0" err="1"/>
              <a:t>리스너</a:t>
            </a:r>
            <a:r>
              <a:rPr lang="ko-KR" altLang="en-US" dirty="0"/>
              <a:t> 생성</a:t>
            </a:r>
          </a:p>
          <a:p>
            <a:pPr lvl="2"/>
            <a:r>
              <a:rPr lang="en-US" altLang="ko-KR" dirty="0" err="1"/>
              <a:t>onDraw</a:t>
            </a:r>
            <a:r>
              <a:rPr lang="en-US" altLang="ko-KR" dirty="0"/>
              <a:t>( )</a:t>
            </a:r>
            <a:r>
              <a:rPr lang="ko-KR" altLang="en-US" dirty="0"/>
              <a:t>에 </a:t>
            </a:r>
            <a:r>
              <a:rPr lang="en-US" altLang="ko-KR" dirty="0" err="1"/>
              <a:t>Cavas.rotate</a:t>
            </a:r>
            <a:r>
              <a:rPr lang="en-US" altLang="ko-KR" dirty="0"/>
              <a:t>( ) </a:t>
            </a:r>
            <a:r>
              <a:rPr lang="ko-KR" altLang="en-US" dirty="0" err="1"/>
              <a:t>메소드를</a:t>
            </a:r>
            <a:r>
              <a:rPr lang="ko-KR" altLang="en-US" dirty="0"/>
              <a:t> 추가</a:t>
            </a:r>
          </a:p>
          <a:p>
            <a:pPr lvl="2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2781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이미지 ▶</a:t>
            </a:r>
            <a:r>
              <a:rPr lang="ko-KR" altLang="en-US" sz="2400" dirty="0"/>
              <a:t>이미지 활용</a:t>
            </a:r>
            <a:endParaRPr lang="ko-KR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64" y="874568"/>
            <a:ext cx="7308273" cy="5983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2781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이미지 ▶</a:t>
            </a:r>
            <a:r>
              <a:rPr lang="ko-KR" altLang="en-US" sz="2400" dirty="0"/>
              <a:t>이미지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161956"/>
          </a:xfrm>
        </p:spPr>
        <p:txBody>
          <a:bodyPr/>
          <a:lstStyle/>
          <a:p>
            <a:r>
              <a:rPr lang="en-US" altLang="ko-KR" dirty="0"/>
              <a:t>Java </a:t>
            </a:r>
            <a:r>
              <a:rPr lang="ko-KR" altLang="en-US" dirty="0"/>
              <a:t>코드 작성 및 수정</a:t>
            </a:r>
            <a:endParaRPr lang="en-US" altLang="ko-KR" dirty="0"/>
          </a:p>
          <a:p>
            <a:pPr lvl="1"/>
            <a:r>
              <a:rPr lang="en-US" altLang="ko-KR" dirty="0"/>
              <a:t>(4) </a:t>
            </a:r>
            <a:r>
              <a:rPr lang="ko-KR" altLang="en-US" dirty="0"/>
              <a:t>밝게 하기 아이콘 코딩</a:t>
            </a:r>
          </a:p>
          <a:p>
            <a:pPr lvl="2"/>
            <a:r>
              <a:rPr lang="ko-KR" altLang="en-US" dirty="0"/>
              <a:t>화면 밝기에 사용될 전역변수 선언</a:t>
            </a:r>
          </a:p>
          <a:p>
            <a:pPr lvl="2"/>
            <a:r>
              <a:rPr lang="ko-KR" altLang="en-US" dirty="0"/>
              <a:t>밝게 하기 아이콘 클릭 </a:t>
            </a:r>
            <a:r>
              <a:rPr lang="ko-KR" altLang="en-US" dirty="0" err="1"/>
              <a:t>리스너</a:t>
            </a:r>
            <a:r>
              <a:rPr lang="ko-KR" altLang="en-US" dirty="0"/>
              <a:t> 생성</a:t>
            </a:r>
          </a:p>
          <a:p>
            <a:pPr lvl="2"/>
            <a:r>
              <a:rPr lang="en-US" altLang="ko-KR" dirty="0" err="1"/>
              <a:t>onDraw</a:t>
            </a:r>
            <a:r>
              <a:rPr lang="en-US" altLang="ko-KR" dirty="0"/>
              <a:t>( )</a:t>
            </a:r>
            <a:r>
              <a:rPr lang="ko-KR" altLang="en-US" dirty="0"/>
              <a:t>에 컬러매트릭스 적용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7" y="2960543"/>
            <a:ext cx="7360227" cy="3394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96527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이미지 ▶</a:t>
            </a:r>
            <a:r>
              <a:rPr lang="ko-KR" altLang="en-US" sz="2400" dirty="0"/>
              <a:t>이미지 활용</a:t>
            </a:r>
            <a:endParaRPr lang="ko-KR" alt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16" y="1084118"/>
            <a:ext cx="7351568" cy="5394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20332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이미지 ▶</a:t>
            </a:r>
            <a:r>
              <a:rPr lang="ko-KR" altLang="en-US" sz="2400" dirty="0"/>
              <a:t>이미지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161956"/>
          </a:xfrm>
        </p:spPr>
        <p:txBody>
          <a:bodyPr/>
          <a:lstStyle/>
          <a:p>
            <a:r>
              <a:rPr lang="en-US" altLang="ko-KR" dirty="0"/>
              <a:t>Java </a:t>
            </a:r>
            <a:r>
              <a:rPr lang="ko-KR" altLang="en-US" dirty="0"/>
              <a:t>코드 작성 및 수정</a:t>
            </a:r>
            <a:endParaRPr lang="en-US" altLang="ko-KR" dirty="0"/>
          </a:p>
          <a:p>
            <a:pPr lvl="1"/>
            <a:r>
              <a:rPr lang="en-US" altLang="ko-KR" dirty="0"/>
              <a:t>(5) </a:t>
            </a:r>
            <a:r>
              <a:rPr lang="ko-KR" altLang="en-US" dirty="0"/>
              <a:t>회색 영상으로 이미지를 변경하는 아이콘 코딩</a:t>
            </a:r>
          </a:p>
          <a:p>
            <a:pPr lvl="2"/>
            <a:r>
              <a:rPr lang="ko-KR" altLang="en-US" dirty="0"/>
              <a:t>채도에 사용될 전역변수 선언</a:t>
            </a:r>
          </a:p>
          <a:p>
            <a:pPr lvl="2"/>
            <a:r>
              <a:rPr lang="ko-KR" altLang="en-US" dirty="0"/>
              <a:t>회색 영상 아이콘 클릭 </a:t>
            </a:r>
            <a:r>
              <a:rPr lang="ko-KR" altLang="en-US" dirty="0" err="1"/>
              <a:t>리스너</a:t>
            </a:r>
            <a:r>
              <a:rPr lang="ko-KR" altLang="en-US" dirty="0"/>
              <a:t> 생성</a:t>
            </a:r>
          </a:p>
          <a:p>
            <a:pPr lvl="2"/>
            <a:r>
              <a:rPr lang="en-US" altLang="ko-KR" dirty="0" err="1"/>
              <a:t>onDraw</a:t>
            </a:r>
            <a:r>
              <a:rPr lang="en-US" altLang="ko-KR" dirty="0"/>
              <a:t>( )</a:t>
            </a:r>
            <a:r>
              <a:rPr lang="ko-KR" altLang="en-US" dirty="0"/>
              <a:t>에 채도 설정 적용</a:t>
            </a:r>
          </a:p>
        </p:txBody>
      </p:sp>
    </p:spTree>
    <p:extLst>
      <p:ext uri="{BB962C8B-B14F-4D97-AF65-F5344CB8AC3E}">
        <p14:creationId xmlns:p14="http://schemas.microsoft.com/office/powerpoint/2010/main" val="16920332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이미지 ▶</a:t>
            </a:r>
            <a:r>
              <a:rPr lang="ko-KR" altLang="en-US" sz="2400" dirty="0"/>
              <a:t>이미지 활용</a:t>
            </a:r>
            <a:endParaRPr lang="ko-KR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19" y="882362"/>
            <a:ext cx="7351568" cy="5645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11870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이미지 ▶</a:t>
            </a:r>
            <a:r>
              <a:rPr lang="ko-KR" altLang="en-US" sz="2400" dirty="0"/>
              <a:t>이미지 활용</a:t>
            </a:r>
            <a:endParaRPr lang="ko-KR" alt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18" y="995796"/>
            <a:ext cx="7585364" cy="4580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35363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11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그래픽 ▶</a:t>
            </a:r>
            <a:r>
              <a:rPr lang="ko-KR" altLang="en-US" sz="2400" dirty="0"/>
              <a:t>캔버스와 페인트 기본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캔버스와 페인트 </a:t>
            </a:r>
          </a:p>
          <a:p>
            <a:pPr lvl="1"/>
            <a:r>
              <a:rPr lang="ko-KR" altLang="en-US" dirty="0"/>
              <a:t>화면에 도형을 그릴 때 사용되는 </a:t>
            </a:r>
            <a:r>
              <a:rPr lang="en-US" altLang="ko-KR" dirty="0"/>
              <a:t>Canvas</a:t>
            </a:r>
            <a:r>
              <a:rPr lang="ko-KR" altLang="en-US" dirty="0"/>
              <a:t>와 </a:t>
            </a:r>
            <a:r>
              <a:rPr lang="en-US" altLang="ko-KR" dirty="0"/>
              <a:t>Paint </a:t>
            </a:r>
            <a:r>
              <a:rPr lang="ko-KR" altLang="en-US" dirty="0"/>
              <a:t>클래스 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92" y="2026038"/>
            <a:ext cx="6102332" cy="340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73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그래픽 ▶</a:t>
            </a:r>
            <a:r>
              <a:rPr lang="ko-KR" altLang="en-US" sz="2400" dirty="0"/>
              <a:t>캔버스와 페인트 기본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캔버스와 페인트 </a:t>
            </a:r>
          </a:p>
          <a:p>
            <a:pPr lvl="1"/>
            <a:r>
              <a:rPr lang="en-US" altLang="ko-KR" dirty="0" err="1"/>
              <a:t>android.graphics.Canvas</a:t>
            </a:r>
            <a:r>
              <a:rPr lang="en-US" altLang="ko-KR" dirty="0"/>
              <a:t> </a:t>
            </a:r>
            <a:r>
              <a:rPr lang="ko-KR" altLang="en-US" dirty="0"/>
              <a:t>클래스의 점을 찍는 </a:t>
            </a:r>
            <a:r>
              <a:rPr lang="ko-KR" altLang="en-US" dirty="0" err="1"/>
              <a:t>메소드의</a:t>
            </a:r>
            <a:r>
              <a:rPr lang="ko-KR" altLang="en-US" dirty="0"/>
              <a:t> 원형</a:t>
            </a:r>
          </a:p>
          <a:p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  <a:p>
            <a:pPr lvl="1"/>
            <a:r>
              <a:rPr lang="en-US" altLang="ko-KR" dirty="0" err="1"/>
              <a:t>android.graphics.Paint</a:t>
            </a:r>
            <a:r>
              <a:rPr lang="en-US" altLang="ko-KR" dirty="0"/>
              <a:t> </a:t>
            </a:r>
            <a:r>
              <a:rPr lang="ko-KR" altLang="en-US" dirty="0"/>
              <a:t>클래스에서 색상을 지정하는 </a:t>
            </a:r>
            <a:r>
              <a:rPr lang="ko-KR" altLang="en-US" dirty="0" err="1"/>
              <a:t>메소드의</a:t>
            </a:r>
            <a:r>
              <a:rPr lang="ko-KR" altLang="en-US" dirty="0"/>
              <a:t> 원형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Picture 2" descr="스크린샷 2019-02-06 오후 10.00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96" y="1893385"/>
            <a:ext cx="8053294" cy="786560"/>
          </a:xfrm>
          <a:prstGeom prst="rect">
            <a:avLst/>
          </a:prstGeom>
        </p:spPr>
      </p:pic>
      <p:pic>
        <p:nvPicPr>
          <p:cNvPr id="5" name="Picture 5" descr="스크린샷 2019-02-06 오후 10.01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35" y="3317393"/>
            <a:ext cx="8008470" cy="74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93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그래픽 ▶</a:t>
            </a:r>
            <a:r>
              <a:rPr lang="ko-KR" altLang="en-US" sz="2400" dirty="0"/>
              <a:t>캔버스와 페인트 기본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캔버스와 페인트 </a:t>
            </a:r>
          </a:p>
          <a:p>
            <a:pPr lvl="1"/>
            <a:r>
              <a:rPr lang="ko-KR" altLang="en-US" dirty="0"/>
              <a:t>그래픽을 표현할 때는 </a:t>
            </a:r>
            <a:r>
              <a:rPr lang="en-US" altLang="ko-KR" dirty="0"/>
              <a:t>View </a:t>
            </a:r>
            <a:r>
              <a:rPr lang="ko-KR" altLang="en-US" dirty="0"/>
              <a:t>클래스를 재정의하는 형태를 많이 사용</a:t>
            </a:r>
          </a:p>
          <a:p>
            <a:pPr lvl="1"/>
            <a:endParaRPr lang="ko-KR" altLang="en-US" dirty="0"/>
          </a:p>
        </p:txBody>
      </p:sp>
      <p:pic>
        <p:nvPicPr>
          <p:cNvPr id="4" name="Picture 1" descr="스크린샷 2019-02-06 오후 10.01.58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54" y="1912133"/>
            <a:ext cx="7084860" cy="404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73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그래픽 ▶</a:t>
            </a:r>
            <a:r>
              <a:rPr lang="ko-KR" altLang="en-US" sz="2400" dirty="0"/>
              <a:t>그래픽 처리 기본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그래픽 기본 </a:t>
            </a:r>
            <a:r>
              <a:rPr lang="en-US" altLang="ko-KR" dirty="0"/>
              <a:t>Java </a:t>
            </a:r>
            <a:r>
              <a:rPr lang="ko-KR" altLang="en-US" dirty="0"/>
              <a:t>코드</a:t>
            </a:r>
          </a:p>
          <a:p>
            <a:pPr lvl="1"/>
            <a:r>
              <a:rPr lang="ko-KR" altLang="en-US" dirty="0"/>
              <a:t>그래픽을 출력할 때는 주로 </a:t>
            </a:r>
            <a:r>
              <a:rPr lang="en-US" altLang="ko-KR" dirty="0" err="1"/>
              <a:t>View.onDraw</a:t>
            </a:r>
            <a:r>
              <a:rPr lang="en-US" altLang="ko-KR" dirty="0"/>
              <a:t>( ) </a:t>
            </a:r>
            <a:r>
              <a:rPr lang="ko-KR" altLang="en-US" dirty="0" err="1"/>
              <a:t>메소드를</a:t>
            </a:r>
            <a:r>
              <a:rPr lang="ko-KR" altLang="en-US" dirty="0"/>
              <a:t> </a:t>
            </a:r>
            <a:r>
              <a:rPr lang="ko-KR" altLang="en-US" dirty="0" err="1"/>
              <a:t>오버라이딩해서</a:t>
            </a:r>
            <a:r>
              <a:rPr lang="ko-KR" altLang="en-US" dirty="0"/>
              <a:t> 사용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84"/>
          <a:stretch/>
        </p:blipFill>
        <p:spPr bwMode="auto">
          <a:xfrm>
            <a:off x="429879" y="1830618"/>
            <a:ext cx="6903657" cy="492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5603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그래픽 ▶</a:t>
            </a:r>
            <a:r>
              <a:rPr lang="ko-KR" altLang="en-US" sz="2400" dirty="0"/>
              <a:t>그래픽 처리 기본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89" y="1056409"/>
            <a:ext cx="7594023" cy="5126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D324EA2-FC3E-4F97-84B4-465F9FA99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341" y="1056186"/>
            <a:ext cx="2053169" cy="256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085574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997</Words>
  <Application>Microsoft Office PowerPoint</Application>
  <PresentationFormat>화면 슬라이드 쇼(4:3)</PresentationFormat>
  <Paragraphs>163</Paragraphs>
  <Slides>48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6" baseType="lpstr">
      <vt:lpstr>HY견고딕</vt:lpstr>
      <vt:lpstr>HY헤드라인M</vt:lpstr>
      <vt:lpstr>굴림</vt:lpstr>
      <vt:lpstr>맑은 고딕</vt:lpstr>
      <vt:lpstr>Arial</vt:lpstr>
      <vt:lpstr>Impact</vt:lpstr>
      <vt:lpstr>Wingdings</vt:lpstr>
      <vt:lpstr>Standarddesign</vt:lpstr>
      <vt:lpstr>PowerPoint 프레젠테이션</vt:lpstr>
      <vt:lpstr>Chapter09 그래픽과 이미지</vt:lpstr>
      <vt:lpstr>PowerPoint 프레젠테이션</vt:lpstr>
      <vt:lpstr>PowerPoint 프레젠테이션</vt:lpstr>
      <vt:lpstr>1. 그래픽 ▶캔버스와 페인트 기본</vt:lpstr>
      <vt:lpstr>1. 그래픽 ▶캔버스와 페인트 기본</vt:lpstr>
      <vt:lpstr>1. 그래픽 ▶캔버스와 페인트 기본</vt:lpstr>
      <vt:lpstr>1. 그래픽 ▶그래픽 처리 기본</vt:lpstr>
      <vt:lpstr>1. 그래픽 ▶그래픽 처리 기본</vt:lpstr>
      <vt:lpstr>1. 그래픽 ▶그래픽 처리 기본</vt:lpstr>
      <vt:lpstr>1. 그래픽 ▶그래픽 처리 기본</vt:lpstr>
      <vt:lpstr>1. 그래픽 ▶터치 이벤트</vt:lpstr>
      <vt:lpstr>1. 그래픽 ▶터치 이벤트</vt:lpstr>
      <vt:lpstr>1. 그래픽 ▶터치 이벤트</vt:lpstr>
      <vt:lpstr>1. 그래픽 ▶터치 이벤트</vt:lpstr>
      <vt:lpstr>1. 그래픽 ▶터치 이벤트</vt:lpstr>
      <vt:lpstr>1. 그래픽 ▶터치 이벤트</vt:lpstr>
      <vt:lpstr>1. 그래픽 ▶터치 이벤트</vt:lpstr>
      <vt:lpstr>1. 그래픽 ▶터치 이벤트</vt:lpstr>
      <vt:lpstr>1. 그래픽 ▶터치 이벤트</vt:lpstr>
      <vt:lpstr>1. 그래픽 ▶터치 이벤트</vt:lpstr>
      <vt:lpstr>2. 이미지 ▶비트맵의 기본</vt:lpstr>
      <vt:lpstr>2. 이미지 ▶비트맵의 기본</vt:lpstr>
      <vt:lpstr>2. 이미지 ▶비트맵의 기본</vt:lpstr>
      <vt:lpstr>2. 이미지 ▶이미지의 기하학적 변환</vt:lpstr>
      <vt:lpstr>2. 이미지 ▶이미지의 기하학적 변환</vt:lpstr>
      <vt:lpstr>2. 이미지 ▶이미지 활용</vt:lpstr>
      <vt:lpstr>2. 이미지 ▶이미지 활용</vt:lpstr>
      <vt:lpstr>2. 이미지 ▶이미지 활용</vt:lpstr>
      <vt:lpstr>2. 이미지 ▶이미지 활용</vt:lpstr>
      <vt:lpstr>2. 이미지 ▶이미지 활용</vt:lpstr>
      <vt:lpstr>2. 이미지 ▶이미지 활용</vt:lpstr>
      <vt:lpstr>2. 이미지 ▶이미지 활용</vt:lpstr>
      <vt:lpstr>2. 이미지 ▶이미지 활용</vt:lpstr>
      <vt:lpstr>2. 이미지 ▶이미지 활용</vt:lpstr>
      <vt:lpstr>2. 이미지 ▶이미지 활용</vt:lpstr>
      <vt:lpstr>2. 이미지 ▶이미지 활용</vt:lpstr>
      <vt:lpstr>2. 이미지 ▶이미지 활용</vt:lpstr>
      <vt:lpstr>2. 이미지 ▶이미지 활용</vt:lpstr>
      <vt:lpstr>2. 이미지 ▶이미지 활용</vt:lpstr>
      <vt:lpstr>2. 이미지 ▶이미지 활용</vt:lpstr>
      <vt:lpstr>2. 이미지 ▶이미지 활용</vt:lpstr>
      <vt:lpstr>2. 이미지 ▶이미지 활용</vt:lpstr>
      <vt:lpstr>2. 이미지 ▶이미지 활용</vt:lpstr>
      <vt:lpstr>2. 이미지 ▶이미지 활용</vt:lpstr>
      <vt:lpstr>2. 이미지 ▶이미지 활용</vt:lpstr>
      <vt:lpstr>2. 이미지 ▶이미지 활용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SohnIllsoo</cp:lastModifiedBy>
  <cp:revision>597</cp:revision>
  <dcterms:created xsi:type="dcterms:W3CDTF">2007-11-27T23:54:21Z</dcterms:created>
  <dcterms:modified xsi:type="dcterms:W3CDTF">2020-05-11T08:17:16Z</dcterms:modified>
</cp:coreProperties>
</file>